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6" r:id="rId3"/>
    <p:sldId id="281" r:id="rId4"/>
    <p:sldId id="288" r:id="rId5"/>
    <p:sldId id="287" r:id="rId6"/>
    <p:sldId id="257" r:id="rId7"/>
    <p:sldId id="258" r:id="rId8"/>
    <p:sldId id="259" r:id="rId9"/>
    <p:sldId id="260" r:id="rId10"/>
    <p:sldId id="261" r:id="rId11"/>
    <p:sldId id="262" r:id="rId12"/>
    <p:sldId id="263" r:id="rId13"/>
    <p:sldId id="264" r:id="rId14"/>
    <p:sldId id="282" r:id="rId15"/>
    <p:sldId id="265" r:id="rId16"/>
    <p:sldId id="268" r:id="rId17"/>
    <p:sldId id="269" r:id="rId18"/>
    <p:sldId id="283" r:id="rId19"/>
    <p:sldId id="270" r:id="rId20"/>
    <p:sldId id="271" r:id="rId21"/>
    <p:sldId id="272" r:id="rId22"/>
    <p:sldId id="273" r:id="rId23"/>
    <p:sldId id="274" r:id="rId24"/>
    <p:sldId id="284" r:id="rId25"/>
    <p:sldId id="275" r:id="rId26"/>
    <p:sldId id="285" r:id="rId27"/>
    <p:sldId id="278"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870" y="-25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133451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90429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171917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362194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150670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323740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45369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116957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112462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71642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4E3CF8-7E67-4636-B75B-36663DDFFDB6}" type="datetimeFigureOut">
              <a:rPr lang="ru-RU" smtClean="0"/>
              <a:pPr/>
              <a:t>15.09.2022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28888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E3CF8-7E67-4636-B75B-36663DDFFDB6}" type="datetimeFigureOut">
              <a:rPr lang="ru-RU" smtClean="0"/>
              <a:pPr/>
              <a:t>15.09.2022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58FF8-6726-428B-98F2-EFF285D39A20}" type="slidenum">
              <a:rPr lang="ru-RU" smtClean="0"/>
              <a:pPr/>
              <a:t>‹#›</a:t>
            </a:fld>
            <a:endParaRPr lang="ru-RU"/>
          </a:p>
        </p:txBody>
      </p:sp>
    </p:spTree>
    <p:extLst>
      <p:ext uri="{BB962C8B-B14F-4D97-AF65-F5344CB8AC3E}">
        <p14:creationId xmlns:p14="http://schemas.microsoft.com/office/powerpoint/2010/main" xmlns="" val="10598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50" y="1990725"/>
            <a:ext cx="4638675" cy="769441"/>
          </a:xfrm>
          <a:prstGeom prst="rect">
            <a:avLst/>
          </a:prstGeom>
          <a:noFill/>
        </p:spPr>
        <p:txBody>
          <a:bodyPr wrap="square" rtlCol="0">
            <a:spAutoFit/>
          </a:bodyPr>
          <a:lstStyle/>
          <a:p>
            <a:r>
              <a:rPr lang="en-US" sz="4400" b="1" dirty="0" smtClean="0"/>
              <a:t>Algal classification</a:t>
            </a:r>
            <a:endParaRPr lang="ru-RU"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6300" y="1897062"/>
            <a:ext cx="10515600" cy="4003676"/>
          </a:xfrm>
        </p:spPr>
        <p:txBody>
          <a:bodyPr>
            <a:normAutofit fontScale="85000" lnSpcReduction="20000"/>
          </a:bodyPr>
          <a:lstStyle/>
          <a:p>
            <a:pPr marL="0" indent="0" algn="just">
              <a:buNone/>
            </a:pPr>
            <a:endParaRPr lang="en-US" b="1" dirty="0">
              <a:solidFill>
                <a:schemeClr val="accent6"/>
              </a:solidFill>
            </a:endParaRPr>
          </a:p>
          <a:p>
            <a:pPr marL="0" indent="357188" algn="just">
              <a:lnSpc>
                <a:spcPct val="110000"/>
              </a:lnSpc>
              <a:spcBef>
                <a:spcPts val="0"/>
              </a:spcBef>
              <a:buNone/>
            </a:pPr>
            <a:r>
              <a:rPr lang="en-US" dirty="0"/>
              <a:t>Most </a:t>
            </a:r>
            <a:r>
              <a:rPr lang="en-US" dirty="0" err="1"/>
              <a:t>Chlorophyta</a:t>
            </a:r>
            <a:r>
              <a:rPr lang="en-US" dirty="0"/>
              <a:t> are </a:t>
            </a:r>
            <a:r>
              <a:rPr lang="en-US" b="1" dirty="0" err="1"/>
              <a:t>unicelluar</a:t>
            </a:r>
            <a:r>
              <a:rPr lang="en-US" b="1" dirty="0"/>
              <a:t>,</a:t>
            </a:r>
            <a:r>
              <a:rPr lang="en-US" dirty="0"/>
              <a:t> but there are some </a:t>
            </a:r>
            <a:r>
              <a:rPr lang="en-US" b="1" dirty="0" err="1"/>
              <a:t>multicelluar</a:t>
            </a:r>
            <a:r>
              <a:rPr lang="en-US" b="1" dirty="0"/>
              <a:t> </a:t>
            </a:r>
            <a:r>
              <a:rPr lang="en-US" dirty="0"/>
              <a:t>species.</a:t>
            </a:r>
          </a:p>
          <a:p>
            <a:pPr marL="0" indent="0" algn="just">
              <a:lnSpc>
                <a:spcPct val="110000"/>
              </a:lnSpc>
              <a:spcBef>
                <a:spcPts val="0"/>
              </a:spcBef>
              <a:buNone/>
            </a:pPr>
            <a:r>
              <a:rPr lang="en-US" dirty="0"/>
              <a:t>Some are </a:t>
            </a:r>
            <a:r>
              <a:rPr lang="en-US" b="1" dirty="0"/>
              <a:t>free-living</a:t>
            </a:r>
            <a:r>
              <a:rPr lang="en-US" dirty="0"/>
              <a:t>, some are </a:t>
            </a:r>
            <a:r>
              <a:rPr lang="en-US" b="1" dirty="0"/>
              <a:t>colonial,</a:t>
            </a:r>
            <a:r>
              <a:rPr lang="en-US" dirty="0"/>
              <a:t> others are </a:t>
            </a:r>
            <a:r>
              <a:rPr lang="en-US" b="1" dirty="0" err="1"/>
              <a:t>coenocytic</a:t>
            </a:r>
            <a:r>
              <a:rPr lang="en-US" dirty="0" smtClean="0"/>
              <a:t>. Filamentous </a:t>
            </a:r>
            <a:r>
              <a:rPr lang="en-US" dirty="0"/>
              <a:t>sporophytes have </a:t>
            </a:r>
            <a:r>
              <a:rPr lang="en-US" dirty="0" err="1"/>
              <a:t>singluar</a:t>
            </a:r>
            <a:r>
              <a:rPr lang="en-US" dirty="0"/>
              <a:t> lenticular nuclei, which </a:t>
            </a:r>
            <a:r>
              <a:rPr lang="en-US" dirty="0" smtClean="0"/>
              <a:t>are embedded </a:t>
            </a:r>
            <a:r>
              <a:rPr lang="en-US" dirty="0"/>
              <a:t>in a thick cytoplasm. </a:t>
            </a:r>
            <a:endParaRPr lang="en-US" dirty="0" smtClean="0"/>
          </a:p>
          <a:p>
            <a:pPr marL="0" indent="357188" algn="just">
              <a:lnSpc>
                <a:spcPct val="110000"/>
              </a:lnSpc>
              <a:spcBef>
                <a:spcPts val="0"/>
              </a:spcBef>
              <a:buNone/>
            </a:pPr>
            <a:r>
              <a:rPr lang="en-US" dirty="0" err="1" smtClean="0"/>
              <a:t>Chlorophyta</a:t>
            </a:r>
            <a:r>
              <a:rPr lang="en-US" dirty="0" smtClean="0"/>
              <a:t> </a:t>
            </a:r>
            <a:r>
              <a:rPr lang="en-US" b="1" dirty="0"/>
              <a:t>usually have </a:t>
            </a:r>
            <a:r>
              <a:rPr lang="en-US" b="1" dirty="0" err="1" smtClean="0"/>
              <a:t>biflagellated</a:t>
            </a:r>
            <a:r>
              <a:rPr lang="en-US" b="1" dirty="0" smtClean="0"/>
              <a:t> gametes</a:t>
            </a:r>
            <a:r>
              <a:rPr lang="en-US" dirty="0"/>
              <a:t>. Like other green plants, </a:t>
            </a:r>
            <a:r>
              <a:rPr lang="en-US" dirty="0" err="1"/>
              <a:t>Chlorophyta</a:t>
            </a:r>
            <a:r>
              <a:rPr lang="en-US" dirty="0"/>
              <a:t> contain </a:t>
            </a:r>
            <a:r>
              <a:rPr lang="en-US" b="1" dirty="0"/>
              <a:t>chlorophylls a </a:t>
            </a:r>
            <a:r>
              <a:rPr lang="en-US" b="1" dirty="0" smtClean="0"/>
              <a:t>and b</a:t>
            </a:r>
            <a:r>
              <a:rPr lang="en-US" dirty="0"/>
              <a:t>, although the major pigment is chlorophyll b. </a:t>
            </a:r>
            <a:endParaRPr lang="en-US" dirty="0" smtClean="0"/>
          </a:p>
          <a:p>
            <a:pPr marL="0" indent="357188" algn="just">
              <a:lnSpc>
                <a:spcPct val="110000"/>
              </a:lnSpc>
              <a:spcBef>
                <a:spcPts val="0"/>
              </a:spcBef>
              <a:buNone/>
            </a:pPr>
            <a:r>
              <a:rPr lang="en-US" dirty="0" smtClean="0"/>
              <a:t>In </a:t>
            </a:r>
            <a:r>
              <a:rPr lang="en-US" dirty="0"/>
              <a:t>addition, some </a:t>
            </a:r>
            <a:r>
              <a:rPr lang="en-US" dirty="0" smtClean="0"/>
              <a:t>tropical species </a:t>
            </a:r>
            <a:r>
              <a:rPr lang="en-US" dirty="0"/>
              <a:t>are pigmented by </a:t>
            </a:r>
            <a:r>
              <a:rPr lang="en-US" dirty="0" err="1"/>
              <a:t>siphonoxanthin</a:t>
            </a:r>
            <a:r>
              <a:rPr lang="en-US" dirty="0"/>
              <a:t> and </a:t>
            </a:r>
            <a:r>
              <a:rPr lang="en-US" dirty="0" err="1"/>
              <a:t>siphonein</a:t>
            </a:r>
            <a:r>
              <a:rPr lang="en-US" dirty="0"/>
              <a:t>. </a:t>
            </a:r>
            <a:endParaRPr lang="en-US" dirty="0" smtClean="0"/>
          </a:p>
          <a:p>
            <a:pPr marL="0" indent="357188" algn="just">
              <a:lnSpc>
                <a:spcPct val="110000"/>
              </a:lnSpc>
              <a:spcBef>
                <a:spcPts val="0"/>
              </a:spcBef>
              <a:buNone/>
            </a:pPr>
            <a:r>
              <a:rPr lang="en-US" dirty="0" smtClean="0"/>
              <a:t>They store starches </a:t>
            </a:r>
            <a:r>
              <a:rPr lang="en-US" dirty="0"/>
              <a:t>made from photosynthesis in double-membrane </a:t>
            </a:r>
            <a:r>
              <a:rPr lang="en-US" dirty="0" smtClean="0"/>
              <a:t>bounded chloroplasts</a:t>
            </a:r>
            <a:r>
              <a:rPr lang="en-US" dirty="0"/>
              <a:t>. </a:t>
            </a:r>
            <a:r>
              <a:rPr lang="en-US" b="1" dirty="0"/>
              <a:t>Cell walls are made of cellulose</a:t>
            </a:r>
            <a:r>
              <a:rPr lang="en-US" dirty="0"/>
              <a:t>.</a:t>
            </a:r>
            <a:endParaRPr lang="ru-RU" dirty="0"/>
          </a:p>
        </p:txBody>
      </p:sp>
      <p:sp>
        <p:nvSpPr>
          <p:cNvPr id="4" name="Прямоугольник 3"/>
          <p:cNvSpPr/>
          <p:nvPr/>
        </p:nvSpPr>
        <p:spPr>
          <a:xfrm>
            <a:off x="1219200" y="1186873"/>
            <a:ext cx="5362575" cy="480131"/>
          </a:xfrm>
          <a:prstGeom prst="rect">
            <a:avLst/>
          </a:prstGeom>
        </p:spPr>
        <p:txBody>
          <a:bodyPr wrap="square">
            <a:spAutoFit/>
          </a:bodyPr>
          <a:lstStyle/>
          <a:p>
            <a:pPr lvl="0" algn="just">
              <a:lnSpc>
                <a:spcPct val="90000"/>
              </a:lnSpc>
              <a:spcBef>
                <a:spcPts val="1000"/>
              </a:spcBef>
            </a:pPr>
            <a:r>
              <a:rPr lang="en-US" sz="2800" b="1" dirty="0" smtClean="0">
                <a:solidFill>
                  <a:srgbClr val="70AD47"/>
                </a:solidFill>
              </a:rPr>
              <a:t>2</a:t>
            </a:r>
            <a:r>
              <a:rPr lang="en-US" sz="2800" dirty="0" smtClean="0">
                <a:solidFill>
                  <a:srgbClr val="70AD47"/>
                </a:solidFill>
              </a:rPr>
              <a:t> - </a:t>
            </a:r>
            <a:r>
              <a:rPr lang="en-US" sz="2800" b="1" dirty="0" smtClean="0">
                <a:solidFill>
                  <a:srgbClr val="70AD47"/>
                </a:solidFill>
              </a:rPr>
              <a:t>Cell Structure and Metabolism</a:t>
            </a:r>
          </a:p>
        </p:txBody>
      </p:sp>
    </p:spTree>
    <p:extLst>
      <p:ext uri="{BB962C8B-B14F-4D97-AF65-F5344CB8AC3E}">
        <p14:creationId xmlns:p14="http://schemas.microsoft.com/office/powerpoint/2010/main" xmlns="" val="362284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234951" y="982662"/>
            <a:ext cx="7222823" cy="4716000"/>
          </a:xfrm>
          <a:prstGeom prst="rect">
            <a:avLst/>
          </a:prstGeom>
        </p:spPr>
      </p:pic>
      <p:pic>
        <p:nvPicPr>
          <p:cNvPr id="5" name="Рисунок 4"/>
          <p:cNvPicPr>
            <a:picLocks noChangeAspect="1"/>
          </p:cNvPicPr>
          <p:nvPr/>
        </p:nvPicPr>
        <p:blipFill>
          <a:blip r:embed="rId3" cstate="print"/>
          <a:stretch>
            <a:fillRect/>
          </a:stretch>
        </p:blipFill>
        <p:spPr>
          <a:xfrm>
            <a:off x="8145826" y="1178331"/>
            <a:ext cx="1658644" cy="4032000"/>
          </a:xfrm>
          <a:prstGeom prst="rect">
            <a:avLst/>
          </a:prstGeom>
        </p:spPr>
      </p:pic>
      <p:pic>
        <p:nvPicPr>
          <p:cNvPr id="6" name="Рисунок 5"/>
          <p:cNvPicPr>
            <a:picLocks noChangeAspect="1"/>
          </p:cNvPicPr>
          <p:nvPr/>
        </p:nvPicPr>
        <p:blipFill>
          <a:blip r:embed="rId4" cstate="print"/>
          <a:stretch>
            <a:fillRect/>
          </a:stretch>
        </p:blipFill>
        <p:spPr>
          <a:xfrm>
            <a:off x="10029606" y="1214331"/>
            <a:ext cx="1446225" cy="3960000"/>
          </a:xfrm>
          <a:prstGeom prst="rect">
            <a:avLst/>
          </a:prstGeom>
        </p:spPr>
      </p:pic>
      <p:sp>
        <p:nvSpPr>
          <p:cNvPr id="7" name="Прямоугольник 6"/>
          <p:cNvSpPr/>
          <p:nvPr/>
        </p:nvSpPr>
        <p:spPr>
          <a:xfrm>
            <a:off x="8017193" y="5210331"/>
            <a:ext cx="1915909" cy="369332"/>
          </a:xfrm>
          <a:prstGeom prst="rect">
            <a:avLst/>
          </a:prstGeom>
        </p:spPr>
        <p:txBody>
          <a:bodyPr wrap="none">
            <a:spAutoFit/>
          </a:bodyPr>
          <a:lstStyle/>
          <a:p>
            <a:r>
              <a:rPr lang="en-US" b="0" i="0" u="none" strike="noStrike" baseline="0" dirty="0" err="1" smtClean="0">
                <a:latin typeface="ArialMT"/>
              </a:rPr>
              <a:t>Parenchymatous</a:t>
            </a:r>
            <a:endParaRPr lang="ru-RU" dirty="0"/>
          </a:p>
        </p:txBody>
      </p:sp>
      <p:sp>
        <p:nvSpPr>
          <p:cNvPr id="8" name="Прямоугольник 7"/>
          <p:cNvSpPr/>
          <p:nvPr/>
        </p:nvSpPr>
        <p:spPr>
          <a:xfrm>
            <a:off x="9933102" y="5210331"/>
            <a:ext cx="1826141" cy="369332"/>
          </a:xfrm>
          <a:prstGeom prst="rect">
            <a:avLst/>
          </a:prstGeom>
        </p:spPr>
        <p:txBody>
          <a:bodyPr wrap="none">
            <a:spAutoFit/>
          </a:bodyPr>
          <a:lstStyle/>
          <a:p>
            <a:r>
              <a:rPr lang="en-US" b="0" i="0" u="none" strike="noStrike" baseline="0" dirty="0" err="1" smtClean="0">
                <a:latin typeface="ArialMT"/>
              </a:rPr>
              <a:t>Siphonocladous</a:t>
            </a:r>
            <a:endParaRPr lang="ru-RU" dirty="0"/>
          </a:p>
        </p:txBody>
      </p:sp>
      <p:sp>
        <p:nvSpPr>
          <p:cNvPr id="9" name="Прямоугольник 8"/>
          <p:cNvSpPr/>
          <p:nvPr/>
        </p:nvSpPr>
        <p:spPr>
          <a:xfrm>
            <a:off x="4274371" y="5987534"/>
            <a:ext cx="4342856" cy="400110"/>
          </a:xfrm>
          <a:prstGeom prst="rect">
            <a:avLst/>
          </a:prstGeom>
        </p:spPr>
        <p:txBody>
          <a:bodyPr wrap="none">
            <a:spAutoFit/>
          </a:bodyPr>
          <a:lstStyle/>
          <a:p>
            <a:r>
              <a:rPr lang="en-US" sz="2000" i="0" u="none" strike="noStrike" baseline="0" dirty="0" smtClean="0">
                <a:latin typeface="TimesNewRomanPS-BoldMT"/>
              </a:rPr>
              <a:t>Fig.1: General Forms of </a:t>
            </a:r>
            <a:r>
              <a:rPr lang="en-US" sz="2000" i="0" u="none" strike="noStrike" baseline="0" dirty="0" err="1" smtClean="0">
                <a:latin typeface="TimesNewRomanPS-BoldMT"/>
              </a:rPr>
              <a:t>Chlorophyta</a:t>
            </a:r>
            <a:endParaRPr lang="ru-RU" sz="2000" dirty="0"/>
          </a:p>
        </p:txBody>
      </p:sp>
    </p:spTree>
    <p:extLst>
      <p:ext uri="{BB962C8B-B14F-4D97-AF65-F5344CB8AC3E}">
        <p14:creationId xmlns:p14="http://schemas.microsoft.com/office/powerpoint/2010/main" xmlns="" val="35908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919163" y="1301750"/>
            <a:ext cx="10515600" cy="646331"/>
          </a:xfrm>
          <a:prstGeom prst="rect">
            <a:avLst/>
          </a:prstGeom>
        </p:spPr>
        <p:txBody>
          <a:bodyPr wrap="square">
            <a:spAutoFit/>
          </a:bodyPr>
          <a:lstStyle/>
          <a:p>
            <a:pPr marL="0" indent="0" algn="just">
              <a:buNone/>
            </a:pPr>
            <a:r>
              <a:rPr lang="en-US" sz="2000" b="0" i="0" u="none" strike="noStrike" baseline="0" dirty="0" err="1" smtClean="0">
                <a:latin typeface="TimesNewRomanPSMT"/>
              </a:rPr>
              <a:t>Chlorophyta</a:t>
            </a:r>
            <a:r>
              <a:rPr lang="en-US" sz="2000" b="0" i="0" u="none" strike="noStrike" baseline="0" dirty="0" smtClean="0">
                <a:latin typeface="TimesNewRomanPSMT"/>
              </a:rPr>
              <a:t> are photosynthetic organisms, obtaining starch from photosynthesis. They are autotrophic.</a:t>
            </a:r>
            <a:endParaRPr lang="ru-RU" sz="2000" dirty="0"/>
          </a:p>
        </p:txBody>
      </p:sp>
      <p:pic>
        <p:nvPicPr>
          <p:cNvPr id="5" name="Рисунок 4"/>
          <p:cNvPicPr>
            <a:picLocks noChangeAspect="1"/>
          </p:cNvPicPr>
          <p:nvPr/>
        </p:nvPicPr>
        <p:blipFill>
          <a:blip r:embed="rId2" cstate="print"/>
          <a:stretch>
            <a:fillRect/>
          </a:stretch>
        </p:blipFill>
        <p:spPr>
          <a:xfrm>
            <a:off x="5344868" y="2093644"/>
            <a:ext cx="3609941" cy="3528000"/>
          </a:xfrm>
          <a:prstGeom prst="rect">
            <a:avLst/>
          </a:prstGeom>
        </p:spPr>
      </p:pic>
      <p:sp>
        <p:nvSpPr>
          <p:cNvPr id="6" name="Прямоугольник 5"/>
          <p:cNvSpPr/>
          <p:nvPr/>
        </p:nvSpPr>
        <p:spPr>
          <a:xfrm>
            <a:off x="568458" y="4134922"/>
            <a:ext cx="4612160" cy="400110"/>
          </a:xfrm>
          <a:prstGeom prst="rect">
            <a:avLst/>
          </a:prstGeom>
        </p:spPr>
        <p:txBody>
          <a:bodyPr wrap="none">
            <a:spAutoFit/>
          </a:bodyPr>
          <a:lstStyle/>
          <a:p>
            <a:r>
              <a:rPr lang="en-US" sz="2000" i="0" u="none" strike="noStrike" baseline="0" dirty="0" smtClean="0">
                <a:latin typeface="TimesNewRomanPS-BoldMT"/>
              </a:rPr>
              <a:t>Fig.2: General structure of </a:t>
            </a:r>
            <a:r>
              <a:rPr lang="en-US" sz="2000" i="0" u="none" strike="noStrike" baseline="0" dirty="0" err="1" smtClean="0">
                <a:latin typeface="TimesNewRomanPS-BoldMT"/>
              </a:rPr>
              <a:t>Chlorophyta</a:t>
            </a:r>
            <a:endParaRPr lang="ru-RU" sz="2000" dirty="0"/>
          </a:p>
        </p:txBody>
      </p:sp>
    </p:spTree>
    <p:extLst>
      <p:ext uri="{BB962C8B-B14F-4D97-AF65-F5344CB8AC3E}">
        <p14:creationId xmlns:p14="http://schemas.microsoft.com/office/powerpoint/2010/main" xmlns="" val="428532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3900" y="1571624"/>
            <a:ext cx="11149652" cy="4410075"/>
          </a:xfrm>
        </p:spPr>
        <p:txBody>
          <a:bodyPr>
            <a:noAutofit/>
          </a:bodyPr>
          <a:lstStyle/>
          <a:p>
            <a:pPr marL="0" indent="357188" algn="just">
              <a:lnSpc>
                <a:spcPct val="100000"/>
              </a:lnSpc>
              <a:spcBef>
                <a:spcPts val="0"/>
              </a:spcBef>
              <a:buNone/>
            </a:pPr>
            <a:r>
              <a:rPr lang="en-US" sz="2400" dirty="0" err="1" smtClean="0"/>
              <a:t>Chlorophyta</a:t>
            </a:r>
            <a:r>
              <a:rPr lang="en-US" sz="2400" dirty="0" smtClean="0"/>
              <a:t> reproduce both sexually and asexually, but usually sexually. </a:t>
            </a:r>
          </a:p>
          <a:p>
            <a:pPr marL="0" indent="357188" algn="just">
              <a:lnSpc>
                <a:spcPct val="100000"/>
              </a:lnSpc>
              <a:spcBef>
                <a:spcPts val="0"/>
              </a:spcBef>
              <a:buNone/>
            </a:pPr>
            <a:r>
              <a:rPr lang="en-US" sz="2400" b="1" dirty="0" smtClean="0"/>
              <a:t>Asexual reproduction </a:t>
            </a:r>
            <a:r>
              <a:rPr lang="en-US" sz="2400" dirty="0" smtClean="0"/>
              <a:t>can occurs by fission, fragmentation, or zoospores. </a:t>
            </a:r>
          </a:p>
          <a:p>
            <a:pPr marL="0" indent="357188" algn="just">
              <a:lnSpc>
                <a:spcPct val="100000"/>
              </a:lnSpc>
              <a:spcBef>
                <a:spcPts val="0"/>
              </a:spcBef>
              <a:buNone/>
            </a:pPr>
            <a:r>
              <a:rPr lang="en-US" sz="2400" b="1" dirty="0" smtClean="0"/>
              <a:t>Sexual reproduction </a:t>
            </a:r>
            <a:r>
              <a:rPr lang="en-US" sz="2400" dirty="0" smtClean="0"/>
              <a:t>can be </a:t>
            </a:r>
            <a:r>
              <a:rPr lang="en-US" sz="2400" dirty="0" err="1" smtClean="0"/>
              <a:t>isogamous</a:t>
            </a:r>
            <a:r>
              <a:rPr lang="en-US" sz="2400" dirty="0" smtClean="0"/>
              <a:t>, </a:t>
            </a:r>
            <a:r>
              <a:rPr lang="en-US" sz="2400" dirty="0" err="1" smtClean="0"/>
              <a:t>anisogamous</a:t>
            </a:r>
            <a:r>
              <a:rPr lang="en-US" sz="2400" dirty="0" smtClean="0"/>
              <a:t>, or </a:t>
            </a:r>
            <a:r>
              <a:rPr lang="en-US" sz="2400" dirty="0" err="1" smtClean="0"/>
              <a:t>oogamous</a:t>
            </a:r>
            <a:r>
              <a:rPr lang="en-US" sz="2400" dirty="0" smtClean="0"/>
              <a:t>. </a:t>
            </a:r>
          </a:p>
          <a:p>
            <a:pPr marL="0" indent="357188" algn="just">
              <a:lnSpc>
                <a:spcPct val="100000"/>
              </a:lnSpc>
              <a:spcBef>
                <a:spcPts val="0"/>
              </a:spcBef>
              <a:buNone/>
            </a:pPr>
            <a:endParaRPr lang="en-US" sz="800" dirty="0" smtClean="0"/>
          </a:p>
          <a:p>
            <a:pPr marL="0" indent="357188" algn="just">
              <a:lnSpc>
                <a:spcPct val="100000"/>
              </a:lnSpc>
              <a:spcBef>
                <a:spcPts val="0"/>
              </a:spcBef>
              <a:buNone/>
            </a:pPr>
            <a:r>
              <a:rPr lang="en-US" sz="2400" dirty="0" smtClean="0"/>
              <a:t>The species </a:t>
            </a:r>
            <a:r>
              <a:rPr lang="en-US" sz="2400" i="1" dirty="0" err="1" smtClean="0"/>
              <a:t>Ulva</a:t>
            </a:r>
            <a:r>
              <a:rPr lang="en-US" sz="2400" i="1" dirty="0" smtClean="0"/>
              <a:t> </a:t>
            </a:r>
            <a:r>
              <a:rPr lang="en-US" sz="2400" i="1" dirty="0" err="1" smtClean="0"/>
              <a:t>lobata</a:t>
            </a:r>
            <a:r>
              <a:rPr lang="en-US" sz="2400" i="1" dirty="0" smtClean="0"/>
              <a:t> </a:t>
            </a:r>
            <a:r>
              <a:rPr lang="en-US" sz="2400" dirty="0" smtClean="0"/>
              <a:t>experiences </a:t>
            </a:r>
            <a:r>
              <a:rPr lang="en-US" sz="2400" b="1" dirty="0" smtClean="0"/>
              <a:t>alternation of generations</a:t>
            </a:r>
            <a:r>
              <a:rPr lang="en-US" sz="2400" dirty="0" smtClean="0"/>
              <a:t>, alternating between haploid and diploid phases. In the haploid phase, gametes are formed; in the diploid phase, zoospores are formed. Not all species have this, however. For the species without alternation, meiosis occurs in the zygote. </a:t>
            </a:r>
          </a:p>
          <a:p>
            <a:pPr marL="0" indent="357188" algn="just">
              <a:lnSpc>
                <a:spcPct val="100000"/>
              </a:lnSpc>
              <a:spcBef>
                <a:spcPts val="0"/>
              </a:spcBef>
              <a:buNone/>
            </a:pPr>
            <a:endParaRPr lang="en-US" sz="900" dirty="0" smtClean="0"/>
          </a:p>
          <a:p>
            <a:pPr marL="0" indent="357188" algn="just">
              <a:lnSpc>
                <a:spcPct val="100000"/>
              </a:lnSpc>
              <a:spcBef>
                <a:spcPts val="0"/>
              </a:spcBef>
              <a:buNone/>
            </a:pPr>
            <a:r>
              <a:rPr lang="en-US" sz="2400" dirty="0" err="1" smtClean="0"/>
              <a:t>Chlorophyta</a:t>
            </a:r>
            <a:r>
              <a:rPr lang="en-US" sz="2400" dirty="0" smtClean="0"/>
              <a:t> can exist as single cells, </a:t>
            </a:r>
            <a:r>
              <a:rPr lang="en-US" sz="2400" dirty="0" err="1" smtClean="0"/>
              <a:t>multicellular</a:t>
            </a:r>
            <a:r>
              <a:rPr lang="en-US" sz="2400" dirty="0" smtClean="0"/>
              <a:t> filaments or colonies. As single cells, green algae may be motile or moving, or </a:t>
            </a:r>
            <a:r>
              <a:rPr lang="en-US" sz="2400" dirty="0" err="1" smtClean="0"/>
              <a:t>nonmotile</a:t>
            </a:r>
            <a:r>
              <a:rPr lang="en-US" sz="2400" dirty="0" smtClean="0"/>
              <a:t>. An example of this unicellular organism is the fast growing chlorella that live inside animals.</a:t>
            </a:r>
          </a:p>
          <a:p>
            <a:pPr marL="0" indent="357188" algn="just">
              <a:lnSpc>
                <a:spcPct val="100000"/>
              </a:lnSpc>
              <a:spcBef>
                <a:spcPts val="0"/>
              </a:spcBef>
              <a:buNone/>
            </a:pPr>
            <a:endParaRPr lang="en-US" sz="2000" dirty="0"/>
          </a:p>
          <a:p>
            <a:pPr marL="0" indent="357188" algn="just">
              <a:lnSpc>
                <a:spcPct val="100000"/>
              </a:lnSpc>
              <a:spcBef>
                <a:spcPts val="0"/>
              </a:spcBef>
              <a:buNone/>
            </a:pPr>
            <a:endParaRPr lang="en-US" sz="2000" dirty="0" smtClean="0"/>
          </a:p>
          <a:p>
            <a:pPr marL="0" indent="357188" algn="just">
              <a:lnSpc>
                <a:spcPct val="100000"/>
              </a:lnSpc>
              <a:spcBef>
                <a:spcPts val="0"/>
              </a:spcBef>
              <a:buNone/>
            </a:pPr>
            <a:endParaRPr lang="ru-RU" sz="2000" dirty="0"/>
          </a:p>
        </p:txBody>
      </p:sp>
      <p:sp>
        <p:nvSpPr>
          <p:cNvPr id="4" name="Прямоугольник 3"/>
          <p:cNvSpPr/>
          <p:nvPr/>
        </p:nvSpPr>
        <p:spPr>
          <a:xfrm>
            <a:off x="1057274" y="876370"/>
            <a:ext cx="5438775" cy="523220"/>
          </a:xfrm>
          <a:prstGeom prst="rect">
            <a:avLst/>
          </a:prstGeom>
        </p:spPr>
        <p:txBody>
          <a:bodyPr wrap="square">
            <a:spAutoFit/>
          </a:bodyPr>
          <a:lstStyle/>
          <a:p>
            <a:pPr lvl="0" algn="just"/>
            <a:r>
              <a:rPr lang="en-US" sz="2800" b="1" smtClean="0">
                <a:solidFill>
                  <a:srgbClr val="70AD47"/>
                </a:solidFill>
              </a:rPr>
              <a:t>3 - </a:t>
            </a:r>
            <a:r>
              <a:rPr lang="en-US" sz="2800" b="1" dirty="0" smtClean="0">
                <a:solidFill>
                  <a:srgbClr val="70AD47"/>
                </a:solidFill>
              </a:rPr>
              <a:t>Reproduction and Life cycle</a:t>
            </a:r>
          </a:p>
        </p:txBody>
      </p:sp>
    </p:spTree>
    <p:extLst>
      <p:ext uri="{BB962C8B-B14F-4D97-AF65-F5344CB8AC3E}">
        <p14:creationId xmlns:p14="http://schemas.microsoft.com/office/powerpoint/2010/main" xmlns="" val="233277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7225" y="1192212"/>
            <a:ext cx="10553700" cy="3265488"/>
          </a:xfrm>
        </p:spPr>
        <p:txBody>
          <a:bodyPr>
            <a:normAutofit/>
          </a:bodyPr>
          <a:lstStyle/>
          <a:p>
            <a:pPr marL="0" indent="357188" algn="just">
              <a:lnSpc>
                <a:spcPct val="100000"/>
              </a:lnSpc>
              <a:spcBef>
                <a:spcPts val="0"/>
              </a:spcBef>
              <a:buNone/>
            </a:pPr>
            <a:r>
              <a:rPr lang="en-US" sz="2400" dirty="0" smtClean="0"/>
              <a:t>Colonies may consist of loose aggregates of single cells or an arrangement of cells in a pattern. These cells lack specialized functions. </a:t>
            </a:r>
          </a:p>
          <a:p>
            <a:pPr marL="0" indent="357188" algn="just">
              <a:lnSpc>
                <a:spcPct val="100000"/>
              </a:lnSpc>
              <a:spcBef>
                <a:spcPts val="0"/>
              </a:spcBef>
              <a:buNone/>
            </a:pPr>
            <a:r>
              <a:rPr lang="en-US" sz="2400" dirty="0" smtClean="0"/>
              <a:t>Reproduction occurs more rapidly with nearby mating cells. An example of a colony is the </a:t>
            </a:r>
            <a:r>
              <a:rPr lang="en-US" sz="2400" dirty="0" err="1" smtClean="0"/>
              <a:t>volvox</a:t>
            </a:r>
            <a:r>
              <a:rPr lang="en-US" sz="2400" dirty="0" smtClean="0"/>
              <a:t>, which has strands of cytoplasm-bonding individual cells. Hundreds of thousands of bright green cells form a sphere-shaped colony that uses its flagella to spin in the water.</a:t>
            </a:r>
          </a:p>
          <a:p>
            <a:pPr marL="0" indent="357188" algn="just">
              <a:lnSpc>
                <a:spcPct val="100000"/>
              </a:lnSpc>
              <a:spcBef>
                <a:spcPts val="0"/>
              </a:spcBef>
              <a:buNone/>
            </a:pPr>
            <a:endParaRPr lang="en-US" sz="2600" dirty="0"/>
          </a:p>
          <a:p>
            <a:pPr marL="0" indent="357188" algn="just">
              <a:lnSpc>
                <a:spcPct val="100000"/>
              </a:lnSpc>
              <a:spcBef>
                <a:spcPts val="0"/>
              </a:spcBef>
              <a:buNone/>
            </a:pPr>
            <a:endParaRPr lang="en-US" sz="2600" dirty="0" smtClean="0"/>
          </a:p>
          <a:p>
            <a:pPr marL="0" indent="357188" algn="just">
              <a:lnSpc>
                <a:spcPct val="100000"/>
              </a:lnSpc>
              <a:spcBef>
                <a:spcPts val="0"/>
              </a:spcBef>
              <a:buNone/>
            </a:pPr>
            <a:endParaRPr lang="ru-RU" sz="2000" dirty="0"/>
          </a:p>
        </p:txBody>
      </p:sp>
      <p:pic>
        <p:nvPicPr>
          <p:cNvPr id="1026" name="Picture 2" descr="https://miro.medium.com/max/1400/1*hltzXCE0GMcwMUh54UoDQQ.png"/>
          <p:cNvPicPr>
            <a:picLocks noChangeAspect="1" noChangeArrowheads="1"/>
          </p:cNvPicPr>
          <p:nvPr/>
        </p:nvPicPr>
        <p:blipFill>
          <a:blip r:embed="rId2" cstate="print"/>
          <a:srcRect/>
          <a:stretch>
            <a:fillRect/>
          </a:stretch>
        </p:blipFill>
        <p:spPr bwMode="auto">
          <a:xfrm>
            <a:off x="5080000" y="3181350"/>
            <a:ext cx="4316916" cy="2880000"/>
          </a:xfrm>
          <a:prstGeom prst="rect">
            <a:avLst/>
          </a:prstGeom>
          <a:noFill/>
        </p:spPr>
      </p:pic>
      <p:sp>
        <p:nvSpPr>
          <p:cNvPr id="4" name="Прямоугольник 3"/>
          <p:cNvSpPr/>
          <p:nvPr/>
        </p:nvSpPr>
        <p:spPr>
          <a:xfrm>
            <a:off x="5757220" y="6200130"/>
            <a:ext cx="2463110" cy="461665"/>
          </a:xfrm>
          <a:prstGeom prst="rect">
            <a:avLst/>
          </a:prstGeom>
        </p:spPr>
        <p:txBody>
          <a:bodyPr wrap="none">
            <a:spAutoFit/>
          </a:bodyPr>
          <a:lstStyle/>
          <a:p>
            <a:r>
              <a:rPr lang="en-US" sz="2400" dirty="0" smtClean="0">
                <a:solidFill>
                  <a:prstClr val="black"/>
                </a:solidFill>
              </a:rPr>
              <a:t>Colonies of </a:t>
            </a:r>
            <a:r>
              <a:rPr lang="en-US" sz="2400" i="1" dirty="0" err="1" smtClean="0">
                <a:solidFill>
                  <a:prstClr val="black"/>
                </a:solidFill>
              </a:rPr>
              <a:t>Volvox</a:t>
            </a:r>
            <a:endParaRPr lang="ru-RU" i="1" dirty="0"/>
          </a:p>
        </p:txBody>
      </p:sp>
    </p:spTree>
    <p:extLst>
      <p:ext uri="{BB962C8B-B14F-4D97-AF65-F5344CB8AC3E}">
        <p14:creationId xmlns:p14="http://schemas.microsoft.com/office/powerpoint/2010/main" xmlns="" val="2332774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lum contrast="10000"/>
          </a:blip>
          <a:srcRect t="13863"/>
          <a:stretch/>
        </p:blipFill>
        <p:spPr>
          <a:xfrm>
            <a:off x="974778" y="327545"/>
            <a:ext cx="9450871" cy="3052853"/>
          </a:xfrm>
          <a:prstGeom prst="rect">
            <a:avLst/>
          </a:prstGeom>
        </p:spPr>
      </p:pic>
      <p:pic>
        <p:nvPicPr>
          <p:cNvPr id="5" name="Рисунок 4"/>
          <p:cNvPicPr>
            <a:picLocks noChangeAspect="1"/>
          </p:cNvPicPr>
          <p:nvPr/>
        </p:nvPicPr>
        <p:blipFill rotWithShape="1">
          <a:blip r:embed="rId3" cstate="print">
            <a:lum contrast="10000"/>
          </a:blip>
          <a:srcRect b="21710"/>
          <a:stretch/>
        </p:blipFill>
        <p:spPr>
          <a:xfrm>
            <a:off x="974777" y="3380398"/>
            <a:ext cx="9450871" cy="2774741"/>
          </a:xfrm>
          <a:prstGeom prst="rect">
            <a:avLst/>
          </a:prstGeom>
        </p:spPr>
      </p:pic>
      <p:sp>
        <p:nvSpPr>
          <p:cNvPr id="6" name="Прямоугольник 5"/>
          <p:cNvSpPr/>
          <p:nvPr/>
        </p:nvSpPr>
        <p:spPr>
          <a:xfrm>
            <a:off x="3042493" y="6248585"/>
            <a:ext cx="4301177" cy="369332"/>
          </a:xfrm>
          <a:prstGeom prst="rect">
            <a:avLst/>
          </a:prstGeom>
        </p:spPr>
        <p:txBody>
          <a:bodyPr wrap="none">
            <a:spAutoFit/>
          </a:bodyPr>
          <a:lstStyle/>
          <a:p>
            <a:r>
              <a:rPr lang="en-US" i="0" u="none" strike="noStrike" baseline="0" dirty="0" smtClean="0">
                <a:latin typeface="TimesNewRomanPS-BoldMT"/>
              </a:rPr>
              <a:t>Fig. 3: General Life cycle of </a:t>
            </a:r>
            <a:r>
              <a:rPr lang="en-US" i="0" u="none" strike="noStrike" baseline="0" dirty="0" err="1" smtClean="0">
                <a:latin typeface="TimesNewRomanPS-BoldMT"/>
              </a:rPr>
              <a:t>Chlorophyta</a:t>
            </a:r>
            <a:endParaRPr lang="ru-RU" dirty="0"/>
          </a:p>
        </p:txBody>
      </p:sp>
    </p:spTree>
    <p:extLst>
      <p:ext uri="{BB962C8B-B14F-4D97-AF65-F5344CB8AC3E}">
        <p14:creationId xmlns:p14="http://schemas.microsoft.com/office/powerpoint/2010/main" xmlns="" val="874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43" y="1094617"/>
            <a:ext cx="10777182" cy="5258558"/>
          </a:xfrm>
        </p:spPr>
        <p:txBody>
          <a:bodyPr>
            <a:noAutofit/>
          </a:bodyPr>
          <a:lstStyle/>
          <a:p>
            <a:pPr marL="0" indent="355600" algn="just">
              <a:lnSpc>
                <a:spcPct val="100000"/>
              </a:lnSpc>
              <a:spcBef>
                <a:spcPts val="0"/>
              </a:spcBef>
              <a:buNone/>
            </a:pPr>
            <a:r>
              <a:rPr lang="en-US" sz="2400" dirty="0" err="1" smtClean="0"/>
              <a:t>Cholorophyta</a:t>
            </a:r>
            <a:r>
              <a:rPr lang="en-US" sz="2400" dirty="0" smtClean="0"/>
              <a:t> are adapted to shallow water, and live in both freshwater and marine habitats. 90% of </a:t>
            </a:r>
            <a:r>
              <a:rPr lang="en-US" sz="2400" dirty="0" err="1" smtClean="0"/>
              <a:t>Chlorophyta</a:t>
            </a:r>
            <a:r>
              <a:rPr lang="en-US" sz="2400" dirty="0" smtClean="0"/>
              <a:t> are freshwater species. Those that live in marine habitats largely inhabit tropical environments. There are a small number of terrestrial species; these largely dwell on rocks or trees. Some species form symbiotic relationships with fungi, producing lichens. There are a few instances in which </a:t>
            </a:r>
            <a:r>
              <a:rPr lang="en-US" sz="2400" dirty="0" err="1" smtClean="0"/>
              <a:t>Chlorophyta</a:t>
            </a:r>
            <a:r>
              <a:rPr lang="en-US" sz="2400" dirty="0" smtClean="0"/>
              <a:t> have formed symbiotic relationships with animals.</a:t>
            </a:r>
          </a:p>
          <a:p>
            <a:pPr marL="0" indent="355600" algn="just">
              <a:lnSpc>
                <a:spcPct val="100000"/>
              </a:lnSpc>
              <a:spcBef>
                <a:spcPts val="0"/>
              </a:spcBef>
              <a:buNone/>
            </a:pPr>
            <a:endParaRPr lang="en-US" sz="800" dirty="0" smtClean="0"/>
          </a:p>
          <a:p>
            <a:pPr marL="0" indent="355600" algn="just">
              <a:lnSpc>
                <a:spcPct val="100000"/>
              </a:lnSpc>
              <a:spcBef>
                <a:spcPts val="0"/>
              </a:spcBef>
              <a:buNone/>
            </a:pPr>
            <a:r>
              <a:rPr lang="en-US" sz="2400" dirty="0" smtClean="0"/>
              <a:t>The </a:t>
            </a:r>
            <a:r>
              <a:rPr lang="en-US" sz="2400" dirty="0" smtClean="0"/>
              <a:t>species </a:t>
            </a:r>
            <a:r>
              <a:rPr lang="en-US" sz="2400" i="1" dirty="0" smtClean="0"/>
              <a:t>Spirogyra </a:t>
            </a:r>
            <a:r>
              <a:rPr lang="en-US" sz="2400" i="1" dirty="0" err="1" smtClean="0"/>
              <a:t>insignis</a:t>
            </a:r>
            <a:r>
              <a:rPr lang="en-US" sz="2400" i="1" dirty="0" smtClean="0"/>
              <a:t> </a:t>
            </a:r>
            <a:r>
              <a:rPr lang="en-US" sz="2400" dirty="0" smtClean="0"/>
              <a:t>is known to adapt to harsh conditions through spontaneous mutation. Flores-Moya et. al. (2005) studied the adaptation of this species in </a:t>
            </a:r>
            <a:r>
              <a:rPr lang="en-US" sz="2400" dirty="0" err="1" smtClean="0"/>
              <a:t>sulpherous</a:t>
            </a:r>
            <a:r>
              <a:rPr lang="en-US" sz="2400" dirty="0" smtClean="0"/>
              <a:t> waters. At first, its growth and reproduction was inhibited. However, the culture survived due to </a:t>
            </a:r>
            <a:r>
              <a:rPr lang="en-US" sz="2400" dirty="0" smtClean="0"/>
              <a:t>the growth </a:t>
            </a:r>
            <a:r>
              <a:rPr lang="en-US" sz="2400" dirty="0" smtClean="0"/>
              <a:t>of a resistant variant that formed before the culture was introduced to these sulfurous waters. This type of spontaneous mutation is what allows the species to survive.</a:t>
            </a:r>
            <a:endParaRPr lang="ru-RU" sz="2400" dirty="0"/>
          </a:p>
        </p:txBody>
      </p:sp>
      <p:sp>
        <p:nvSpPr>
          <p:cNvPr id="4" name="Прямоугольник 3"/>
          <p:cNvSpPr/>
          <p:nvPr/>
        </p:nvSpPr>
        <p:spPr>
          <a:xfrm>
            <a:off x="1105383" y="560747"/>
            <a:ext cx="2132635" cy="480131"/>
          </a:xfrm>
          <a:prstGeom prst="rect">
            <a:avLst/>
          </a:prstGeom>
        </p:spPr>
        <p:txBody>
          <a:bodyPr wrap="none">
            <a:spAutoFit/>
          </a:bodyPr>
          <a:lstStyle/>
          <a:p>
            <a:pPr lvl="0" indent="355600" algn="just">
              <a:lnSpc>
                <a:spcPct val="90000"/>
              </a:lnSpc>
              <a:spcBef>
                <a:spcPts val="1000"/>
              </a:spcBef>
            </a:pPr>
            <a:r>
              <a:rPr lang="en-US" sz="2800" b="1" dirty="0" smtClean="0">
                <a:solidFill>
                  <a:srgbClr val="70AD47"/>
                </a:solidFill>
              </a:rPr>
              <a:t>4 - </a:t>
            </a:r>
            <a:r>
              <a:rPr lang="en-US" sz="2800" b="1" dirty="0" smtClean="0">
                <a:solidFill>
                  <a:srgbClr val="70AD47"/>
                </a:solidFill>
              </a:rPr>
              <a:t>Ecology</a:t>
            </a:r>
          </a:p>
        </p:txBody>
      </p:sp>
    </p:spTree>
    <p:extLst>
      <p:ext uri="{BB962C8B-B14F-4D97-AF65-F5344CB8AC3E}">
        <p14:creationId xmlns:p14="http://schemas.microsoft.com/office/powerpoint/2010/main" xmlns="" val="177773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2059" y="1269904"/>
            <a:ext cx="10515600" cy="4826095"/>
          </a:xfrm>
        </p:spPr>
        <p:txBody>
          <a:bodyPr>
            <a:noAutofit/>
          </a:bodyPr>
          <a:lstStyle/>
          <a:p>
            <a:pPr marL="0" indent="355600" algn="just">
              <a:lnSpc>
                <a:spcPct val="100000"/>
              </a:lnSpc>
              <a:spcBef>
                <a:spcPts val="0"/>
              </a:spcBef>
              <a:buNone/>
            </a:pPr>
            <a:r>
              <a:rPr lang="en-US" sz="2200" dirty="0" smtClean="0"/>
              <a:t>This group contains the largest number of species of the division. They can have two or more flagella, near the apex of the cell. Mitosis in this class involves </a:t>
            </a:r>
            <a:r>
              <a:rPr lang="en-US" sz="2200" dirty="0" err="1" smtClean="0"/>
              <a:t>phycoplasts</a:t>
            </a:r>
            <a:r>
              <a:rPr lang="en-US" sz="2200" dirty="0" smtClean="0"/>
              <a:t>, microtubules that develop between and separate the daughter nuclei. This characteristic is not seen in any other organism, implying that no organisms have descended from this class. There are a variety of asexual and sexual reproductive techniques. Sexual reproduction is characterized by the formation of a </a:t>
            </a:r>
            <a:r>
              <a:rPr lang="en-US" sz="2200" dirty="0" err="1" smtClean="0"/>
              <a:t>zygospore</a:t>
            </a:r>
            <a:r>
              <a:rPr lang="en-US" sz="2200" dirty="0" smtClean="0"/>
              <a:t> (a dormant diploid zygote protected by a thick wall) that later undergoes meiosis.</a:t>
            </a:r>
          </a:p>
          <a:p>
            <a:pPr marL="0" indent="355600" algn="just">
              <a:lnSpc>
                <a:spcPct val="100000"/>
              </a:lnSpc>
              <a:spcBef>
                <a:spcPts val="0"/>
              </a:spcBef>
              <a:buNone/>
            </a:pPr>
            <a:r>
              <a:rPr lang="en-US" sz="2200" dirty="0" smtClean="0"/>
              <a:t>The class includes unicellular organisms such as those in the genus </a:t>
            </a:r>
            <a:r>
              <a:rPr lang="en-US" sz="2200" dirty="0" err="1" smtClean="0">
                <a:solidFill>
                  <a:schemeClr val="accent2"/>
                </a:solidFill>
              </a:rPr>
              <a:t>C</a:t>
            </a:r>
            <a:r>
              <a:rPr lang="en-US" sz="2200" i="1" dirty="0" err="1" smtClean="0">
                <a:solidFill>
                  <a:schemeClr val="accent2"/>
                </a:solidFill>
              </a:rPr>
              <a:t>hlamydomonas</a:t>
            </a:r>
            <a:r>
              <a:rPr lang="en-US" sz="2200" dirty="0" smtClean="0">
                <a:solidFill>
                  <a:schemeClr val="accent2"/>
                </a:solidFill>
              </a:rPr>
              <a:t> </a:t>
            </a:r>
            <a:r>
              <a:rPr lang="en-US" sz="2200" dirty="0" smtClean="0"/>
              <a:t>with their two apical flagella and </a:t>
            </a:r>
            <a:r>
              <a:rPr lang="en-US" sz="2200" dirty="0" err="1" smtClean="0"/>
              <a:t>nonmotile</a:t>
            </a:r>
            <a:r>
              <a:rPr lang="en-US" sz="2200" dirty="0" smtClean="0"/>
              <a:t> organisms such as </a:t>
            </a:r>
            <a:r>
              <a:rPr lang="en-US" sz="2200" i="1" dirty="0" smtClean="0">
                <a:solidFill>
                  <a:schemeClr val="accent2"/>
                </a:solidFill>
              </a:rPr>
              <a:t>Chlorella</a:t>
            </a:r>
            <a:r>
              <a:rPr lang="en-US" sz="2200" dirty="0" smtClean="0"/>
              <a:t>, which is being cultivated for use as a dietary supplement. Colonial genera of </a:t>
            </a:r>
            <a:r>
              <a:rPr lang="en-US" sz="2200" dirty="0" err="1" smtClean="0"/>
              <a:t>Chlorophyceae</a:t>
            </a:r>
            <a:r>
              <a:rPr lang="en-US" sz="2200" dirty="0" smtClean="0"/>
              <a:t> include </a:t>
            </a:r>
            <a:r>
              <a:rPr lang="en-US" sz="2200" i="1" dirty="0" err="1" smtClean="0">
                <a:solidFill>
                  <a:schemeClr val="accent2"/>
                </a:solidFill>
              </a:rPr>
              <a:t>Hydrodictyon</a:t>
            </a:r>
            <a:r>
              <a:rPr lang="en-US" sz="2200" dirty="0" smtClean="0"/>
              <a:t> (the "water net") and the so-called </a:t>
            </a:r>
            <a:r>
              <a:rPr lang="en-US" sz="2200" dirty="0" err="1" smtClean="0"/>
              <a:t>volvocine</a:t>
            </a:r>
            <a:r>
              <a:rPr lang="en-US" sz="2200" dirty="0" smtClean="0"/>
              <a:t> line of flagellated specimens that range from simple colonies of </a:t>
            </a:r>
            <a:r>
              <a:rPr lang="en-US" sz="2200" i="1" dirty="0" smtClean="0"/>
              <a:t>Gonium </a:t>
            </a:r>
            <a:r>
              <a:rPr lang="en-US" sz="2200" dirty="0" smtClean="0"/>
              <a:t>to the intricate spinning spheres of </a:t>
            </a:r>
            <a:r>
              <a:rPr lang="en-US" sz="2200" i="1" dirty="0" err="1" smtClean="0">
                <a:solidFill>
                  <a:schemeClr val="accent2"/>
                </a:solidFill>
              </a:rPr>
              <a:t>Volvox</a:t>
            </a:r>
            <a:r>
              <a:rPr lang="en-US" sz="2200" dirty="0" smtClean="0">
                <a:solidFill>
                  <a:schemeClr val="accent2"/>
                </a:solidFill>
              </a:rPr>
              <a:t>, </a:t>
            </a:r>
            <a:r>
              <a:rPr lang="en-US" sz="2200" dirty="0" smtClean="0"/>
              <a:t>which can consist of up to 60,000 cells and exhibit some cellular specialization. The most complex of the class are the filamentous members.</a:t>
            </a:r>
            <a:endParaRPr lang="ru-RU" sz="2200" dirty="0"/>
          </a:p>
        </p:txBody>
      </p:sp>
      <p:sp>
        <p:nvSpPr>
          <p:cNvPr id="4" name="Прямоугольник 3"/>
          <p:cNvSpPr/>
          <p:nvPr/>
        </p:nvSpPr>
        <p:spPr>
          <a:xfrm>
            <a:off x="1238250" y="758248"/>
            <a:ext cx="5029200" cy="480131"/>
          </a:xfrm>
          <a:prstGeom prst="rect">
            <a:avLst/>
          </a:prstGeom>
        </p:spPr>
        <p:txBody>
          <a:bodyPr wrap="square">
            <a:spAutoFit/>
          </a:bodyPr>
          <a:lstStyle/>
          <a:p>
            <a:pPr lvl="0">
              <a:lnSpc>
                <a:spcPct val="90000"/>
              </a:lnSpc>
              <a:spcBef>
                <a:spcPts val="1000"/>
              </a:spcBef>
            </a:pPr>
            <a:r>
              <a:rPr lang="en-US" sz="2800" b="1" dirty="0" smtClean="0">
                <a:solidFill>
                  <a:srgbClr val="70AD47"/>
                </a:solidFill>
              </a:rPr>
              <a:t>Class </a:t>
            </a:r>
            <a:r>
              <a:rPr lang="en-US" sz="2800" b="1" dirty="0" err="1" smtClean="0">
                <a:solidFill>
                  <a:srgbClr val="70AD47"/>
                </a:solidFill>
              </a:rPr>
              <a:t>Chlorophyceae</a:t>
            </a:r>
            <a:endParaRPr lang="en-US" sz="2800" b="1" dirty="0" smtClean="0">
              <a:solidFill>
                <a:srgbClr val="70AD47"/>
              </a:solidFill>
            </a:endParaRPr>
          </a:p>
        </p:txBody>
      </p:sp>
    </p:spTree>
    <p:extLst>
      <p:ext uri="{BB962C8B-B14F-4D97-AF65-F5344CB8AC3E}">
        <p14:creationId xmlns:p14="http://schemas.microsoft.com/office/powerpoint/2010/main" xmlns="" val="78020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ddoweiner/Coding-Sequence-optimization-for-Chlamydomonas-reinhardtii -  File Exchange - MATLAB Central"/>
          <p:cNvPicPr>
            <a:picLocks noChangeAspect="1" noChangeArrowheads="1"/>
          </p:cNvPicPr>
          <p:nvPr/>
        </p:nvPicPr>
        <p:blipFill>
          <a:blip r:embed="rId2" cstate="print"/>
          <a:srcRect/>
          <a:stretch>
            <a:fillRect/>
          </a:stretch>
        </p:blipFill>
        <p:spPr bwMode="auto">
          <a:xfrm>
            <a:off x="346075" y="976312"/>
            <a:ext cx="3055780" cy="2520000"/>
          </a:xfrm>
          <a:prstGeom prst="rect">
            <a:avLst/>
          </a:prstGeom>
          <a:noFill/>
        </p:spPr>
      </p:pic>
      <p:sp>
        <p:nvSpPr>
          <p:cNvPr id="3" name="Прямоугольник 2"/>
          <p:cNvSpPr/>
          <p:nvPr/>
        </p:nvSpPr>
        <p:spPr>
          <a:xfrm>
            <a:off x="918185" y="3530084"/>
            <a:ext cx="1917704" cy="400110"/>
          </a:xfrm>
          <a:prstGeom prst="rect">
            <a:avLst/>
          </a:prstGeom>
        </p:spPr>
        <p:txBody>
          <a:bodyPr wrap="none">
            <a:spAutoFit/>
          </a:bodyPr>
          <a:lstStyle/>
          <a:p>
            <a:r>
              <a:rPr lang="en-US" sz="2000" dirty="0" err="1" smtClean="0"/>
              <a:t>C</a:t>
            </a:r>
            <a:r>
              <a:rPr lang="en-US" sz="2000" i="1" dirty="0" err="1" smtClean="0"/>
              <a:t>hlamydomonas</a:t>
            </a:r>
            <a:endParaRPr lang="ru-RU" sz="2000" dirty="0"/>
          </a:p>
        </p:txBody>
      </p:sp>
      <p:sp>
        <p:nvSpPr>
          <p:cNvPr id="4" name="Прямоугольник 3"/>
          <p:cNvSpPr/>
          <p:nvPr/>
        </p:nvSpPr>
        <p:spPr>
          <a:xfrm>
            <a:off x="4258195" y="5997059"/>
            <a:ext cx="1101584" cy="400110"/>
          </a:xfrm>
          <a:prstGeom prst="rect">
            <a:avLst/>
          </a:prstGeom>
        </p:spPr>
        <p:txBody>
          <a:bodyPr wrap="none">
            <a:spAutoFit/>
          </a:bodyPr>
          <a:lstStyle/>
          <a:p>
            <a:r>
              <a:rPr lang="en-US" sz="2000" i="1" dirty="0" smtClean="0"/>
              <a:t>Chlorella</a:t>
            </a:r>
            <a:endParaRPr lang="ru-RU" sz="2000" dirty="0"/>
          </a:p>
        </p:txBody>
      </p:sp>
      <p:pic>
        <p:nvPicPr>
          <p:cNvPr id="38916" name="Picture 4" descr="Chlorella - Encyclopedia of Life"/>
          <p:cNvPicPr>
            <a:picLocks noChangeAspect="1" noChangeArrowheads="1"/>
          </p:cNvPicPr>
          <p:nvPr/>
        </p:nvPicPr>
        <p:blipFill>
          <a:blip r:embed="rId3" cstate="print"/>
          <a:srcRect l="16970"/>
          <a:stretch>
            <a:fillRect/>
          </a:stretch>
        </p:blipFill>
        <p:spPr bwMode="auto">
          <a:xfrm>
            <a:off x="3371850" y="3435350"/>
            <a:ext cx="3060083" cy="2520000"/>
          </a:xfrm>
          <a:prstGeom prst="rect">
            <a:avLst/>
          </a:prstGeom>
          <a:noFill/>
        </p:spPr>
      </p:pic>
      <p:pic>
        <p:nvPicPr>
          <p:cNvPr id="38918" name="Picture 6" descr="Hydrodictyon (Hydrodictyaceae) » Manaaki Whenua"/>
          <p:cNvPicPr>
            <a:picLocks noChangeAspect="1" noChangeArrowheads="1"/>
          </p:cNvPicPr>
          <p:nvPr/>
        </p:nvPicPr>
        <p:blipFill>
          <a:blip r:embed="rId4" cstate="print"/>
          <a:srcRect l="8005"/>
          <a:stretch>
            <a:fillRect/>
          </a:stretch>
        </p:blipFill>
        <p:spPr bwMode="auto">
          <a:xfrm>
            <a:off x="6334125" y="844550"/>
            <a:ext cx="3247597" cy="2520000"/>
          </a:xfrm>
          <a:prstGeom prst="rect">
            <a:avLst/>
          </a:prstGeom>
          <a:noFill/>
        </p:spPr>
      </p:pic>
      <p:sp>
        <p:nvSpPr>
          <p:cNvPr id="7" name="Прямоугольник 6"/>
          <p:cNvSpPr/>
          <p:nvPr/>
        </p:nvSpPr>
        <p:spPr>
          <a:xfrm>
            <a:off x="7258649" y="3530084"/>
            <a:ext cx="1632178" cy="400110"/>
          </a:xfrm>
          <a:prstGeom prst="rect">
            <a:avLst/>
          </a:prstGeom>
        </p:spPr>
        <p:txBody>
          <a:bodyPr wrap="none">
            <a:spAutoFit/>
          </a:bodyPr>
          <a:lstStyle/>
          <a:p>
            <a:r>
              <a:rPr lang="en-US" sz="2000" i="1" dirty="0" err="1" smtClean="0"/>
              <a:t>Hydrodictyon</a:t>
            </a:r>
            <a:r>
              <a:rPr lang="en-US" sz="2000" dirty="0" smtClean="0"/>
              <a:t> </a:t>
            </a:r>
            <a:endParaRPr lang="ru-RU" sz="2000" dirty="0"/>
          </a:p>
        </p:txBody>
      </p:sp>
      <p:pic>
        <p:nvPicPr>
          <p:cNvPr id="38920" name="Picture 8" descr="Volvox | genus of green algae | Britannica"/>
          <p:cNvPicPr>
            <a:picLocks noChangeAspect="1" noChangeArrowheads="1"/>
          </p:cNvPicPr>
          <p:nvPr/>
        </p:nvPicPr>
        <p:blipFill>
          <a:blip r:embed="rId5" cstate="print"/>
          <a:srcRect l="17576" t="10225" r="20242" b="8857"/>
          <a:stretch>
            <a:fillRect/>
          </a:stretch>
        </p:blipFill>
        <p:spPr bwMode="auto">
          <a:xfrm>
            <a:off x="9220200" y="3467098"/>
            <a:ext cx="2736000" cy="2679995"/>
          </a:xfrm>
          <a:prstGeom prst="rect">
            <a:avLst/>
          </a:prstGeom>
          <a:noFill/>
        </p:spPr>
      </p:pic>
      <p:sp>
        <p:nvSpPr>
          <p:cNvPr id="9" name="Прямоугольник 8"/>
          <p:cNvSpPr/>
          <p:nvPr/>
        </p:nvSpPr>
        <p:spPr>
          <a:xfrm>
            <a:off x="9968719" y="6216134"/>
            <a:ext cx="859851" cy="400110"/>
          </a:xfrm>
          <a:prstGeom prst="rect">
            <a:avLst/>
          </a:prstGeom>
        </p:spPr>
        <p:txBody>
          <a:bodyPr wrap="none">
            <a:spAutoFit/>
          </a:bodyPr>
          <a:lstStyle/>
          <a:p>
            <a:r>
              <a:rPr lang="en-US" sz="2000" i="1" dirty="0" err="1" smtClean="0"/>
              <a:t>Volvox</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6009" y="1478175"/>
            <a:ext cx="10515600" cy="4084425"/>
          </a:xfrm>
        </p:spPr>
        <p:txBody>
          <a:bodyPr>
            <a:noAutofit/>
          </a:bodyPr>
          <a:lstStyle/>
          <a:p>
            <a:pPr marL="0" indent="355600" algn="just">
              <a:lnSpc>
                <a:spcPct val="100000"/>
              </a:lnSpc>
              <a:spcBef>
                <a:spcPts val="0"/>
              </a:spcBef>
              <a:buNone/>
            </a:pPr>
            <a:r>
              <a:rPr lang="en-US" sz="2400" b="1" dirty="0" smtClean="0">
                <a:solidFill>
                  <a:schemeClr val="accent6"/>
                </a:solidFill>
              </a:rPr>
              <a:t>Class </a:t>
            </a:r>
            <a:r>
              <a:rPr lang="en-US" sz="2400" b="1" dirty="0" err="1" smtClean="0">
                <a:solidFill>
                  <a:schemeClr val="accent6"/>
                </a:solidFill>
              </a:rPr>
              <a:t>Charophyceae</a:t>
            </a:r>
            <a:endParaRPr lang="en-US" sz="2400" b="1" dirty="0" smtClean="0">
              <a:solidFill>
                <a:schemeClr val="accent6"/>
              </a:solidFill>
            </a:endParaRPr>
          </a:p>
          <a:p>
            <a:pPr marL="0" indent="355600" algn="just">
              <a:lnSpc>
                <a:spcPct val="100000"/>
              </a:lnSpc>
              <a:spcBef>
                <a:spcPts val="0"/>
              </a:spcBef>
              <a:buNone/>
            </a:pPr>
            <a:endParaRPr lang="en-US" sz="1000" b="1" dirty="0" smtClean="0">
              <a:solidFill>
                <a:schemeClr val="accent6"/>
              </a:solidFill>
            </a:endParaRPr>
          </a:p>
          <a:p>
            <a:pPr marL="0" indent="355600" algn="just">
              <a:lnSpc>
                <a:spcPct val="100000"/>
              </a:lnSpc>
              <a:spcBef>
                <a:spcPts val="0"/>
              </a:spcBef>
              <a:buNone/>
            </a:pPr>
            <a:r>
              <a:rPr lang="en-US" sz="2400" dirty="0" err="1" smtClean="0"/>
              <a:t>Charophyceae</a:t>
            </a:r>
            <a:r>
              <a:rPr lang="en-US" sz="2400" dirty="0" smtClean="0"/>
              <a:t> are of great fossil age. </a:t>
            </a:r>
          </a:p>
          <a:p>
            <a:pPr marL="0" indent="355600" algn="just">
              <a:lnSpc>
                <a:spcPct val="100000"/>
              </a:lnSpc>
              <a:spcBef>
                <a:spcPts val="0"/>
              </a:spcBef>
              <a:buNone/>
            </a:pPr>
            <a:r>
              <a:rPr lang="en-US" sz="2400" dirty="0" smtClean="0"/>
              <a:t>Cells of this class are </a:t>
            </a:r>
            <a:r>
              <a:rPr lang="en-US" sz="2400" dirty="0" err="1" smtClean="0"/>
              <a:t>asymetrical</a:t>
            </a:r>
            <a:r>
              <a:rPr lang="en-US" sz="2400" dirty="0" smtClean="0"/>
              <a:t>. Those that are motile have two flagella, at right angles near the apex of the cell. Sexual reproduction in this class is characterized by the formation of a </a:t>
            </a:r>
            <a:r>
              <a:rPr lang="en-US" sz="2400" dirty="0" err="1" smtClean="0"/>
              <a:t>zygospore</a:t>
            </a:r>
            <a:r>
              <a:rPr lang="en-US" sz="2400" dirty="0" smtClean="0"/>
              <a:t> and zygotic meiosis. Unlike in the other two common classes of green algae, but as with plants, the nuclear envelope disintegrates when mitosis begins. </a:t>
            </a:r>
            <a:endParaRPr lang="en-US" sz="2400" dirty="0" smtClean="0"/>
          </a:p>
          <a:p>
            <a:pPr marL="0" indent="355600" algn="just">
              <a:lnSpc>
                <a:spcPct val="100000"/>
              </a:lnSpc>
              <a:spcBef>
                <a:spcPts val="0"/>
              </a:spcBef>
              <a:buNone/>
            </a:pPr>
            <a:r>
              <a:rPr lang="en-US" sz="2400" dirty="0" smtClean="0"/>
              <a:t>During </a:t>
            </a:r>
            <a:r>
              <a:rPr lang="en-US" sz="2400" dirty="0" smtClean="0"/>
              <a:t>cell division the mitotic spindle is present; in some a </a:t>
            </a:r>
            <a:r>
              <a:rPr lang="en-US" sz="2400" dirty="0" err="1" smtClean="0"/>
              <a:t>phragmoplast</a:t>
            </a:r>
            <a:r>
              <a:rPr lang="en-US" sz="2400" dirty="0" smtClean="0"/>
              <a:t> similar to those seen in plants aids in the formation of a cell plate. </a:t>
            </a:r>
            <a:endParaRPr lang="en-US" sz="2400" dirty="0" smtClean="0"/>
          </a:p>
          <a:p>
            <a:pPr marL="0" indent="355600" algn="just">
              <a:lnSpc>
                <a:spcPct val="100000"/>
              </a:lnSpc>
              <a:spcBef>
                <a:spcPts val="0"/>
              </a:spcBef>
              <a:buNone/>
            </a:pPr>
            <a:r>
              <a:rPr lang="en-US" sz="2400" dirty="0" smtClean="0"/>
              <a:t>Plants </a:t>
            </a:r>
            <a:r>
              <a:rPr lang="en-US" sz="2400" dirty="0" smtClean="0"/>
              <a:t>are thought to have evolved from early species of </a:t>
            </a:r>
            <a:r>
              <a:rPr lang="en-US" sz="2400" dirty="0" err="1" smtClean="0"/>
              <a:t>Charophyceae</a:t>
            </a:r>
            <a:r>
              <a:rPr lang="en-US" sz="2400" dirty="0" smtClean="0"/>
              <a:t>. </a:t>
            </a:r>
            <a:endParaRPr lang="ru-RU" sz="2400" dirty="0"/>
          </a:p>
        </p:txBody>
      </p:sp>
    </p:spTree>
    <p:extLst>
      <p:ext uri="{BB962C8B-B14F-4D97-AF65-F5344CB8AC3E}">
        <p14:creationId xmlns:p14="http://schemas.microsoft.com/office/powerpoint/2010/main" xmlns="" val="345363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1150" y="1171648"/>
            <a:ext cx="9353550" cy="3465051"/>
          </a:xfrm>
          <a:prstGeom prst="rect">
            <a:avLst/>
          </a:prstGeom>
        </p:spPr>
        <p:txBody>
          <a:bodyPr wrap="square">
            <a:spAutoFit/>
          </a:bodyPr>
          <a:lstStyle/>
          <a:p>
            <a:pPr marR="127000" indent="0">
              <a:spcAft>
                <a:spcPts val="2310"/>
              </a:spcAft>
            </a:pPr>
            <a:r>
              <a:rPr lang="en-US" sz="3200" b="1" dirty="0" smtClean="0">
                <a:solidFill>
                  <a:schemeClr val="accent2"/>
                </a:solidFill>
              </a:rPr>
              <a:t>Basis for the classification of algae</a:t>
            </a:r>
          </a:p>
          <a:p>
            <a:pPr marL="25400" indent="0" algn="just"/>
            <a:r>
              <a:rPr lang="en-US" sz="2400" dirty="0" smtClean="0"/>
              <a:t>Algae are generally classified on the basis of the following characteristics:</a:t>
            </a:r>
          </a:p>
          <a:p>
            <a:pPr marL="357188" indent="-331788" algn="just">
              <a:buFont typeface="Wingdings" pitchFamily="2" charset="2"/>
              <a:buChar char="§"/>
            </a:pPr>
            <a:r>
              <a:rPr lang="en-US" sz="2400" dirty="0" smtClean="0"/>
              <a:t>Chemical and physical feature of the cell walls</a:t>
            </a:r>
          </a:p>
          <a:p>
            <a:pPr marL="357188" indent="-331788">
              <a:buFont typeface="Wingdings" pitchFamily="2" charset="2"/>
              <a:buChar char="§"/>
            </a:pPr>
            <a:r>
              <a:rPr lang="en-US" sz="2400" dirty="0" smtClean="0"/>
              <a:t>Nature and properties of pigments that contribute to photosynthesis</a:t>
            </a:r>
          </a:p>
          <a:p>
            <a:pPr marL="357188" indent="-331788" algn="just">
              <a:buFont typeface="Wingdings" pitchFamily="2" charset="2"/>
              <a:buChar char="§"/>
            </a:pPr>
            <a:r>
              <a:rPr lang="en-US" sz="2400" dirty="0" smtClean="0"/>
              <a:t>Morphological characteristics of cells and </a:t>
            </a:r>
            <a:r>
              <a:rPr lang="en-US" sz="2400" dirty="0" err="1" smtClean="0"/>
              <a:t>thalli</a:t>
            </a:r>
            <a:r>
              <a:rPr lang="en-US" sz="2400" dirty="0" smtClean="0"/>
              <a:t>.</a:t>
            </a:r>
          </a:p>
          <a:p>
            <a:pPr marL="357188" indent="-331788" algn="just">
              <a:buFont typeface="Wingdings" pitchFamily="2" charset="2"/>
              <a:buChar char="§"/>
            </a:pPr>
            <a:r>
              <a:rPr lang="en-US" sz="2400" dirty="0" smtClean="0"/>
              <a:t>Habitat</a:t>
            </a:r>
          </a:p>
          <a:p>
            <a:pPr marL="357188" indent="-331788">
              <a:buFont typeface="Wingdings" pitchFamily="2" charset="2"/>
              <a:buChar char="§"/>
            </a:pPr>
            <a:r>
              <a:rPr lang="en-US" sz="2400" dirty="0" smtClean="0"/>
              <a:t>Flagella number and the location of their insertion in motile cells.</a:t>
            </a:r>
          </a:p>
          <a:p>
            <a:pPr marL="357188" indent="-331788" algn="just">
              <a:buFont typeface="Wingdings" pitchFamily="2" charset="2"/>
              <a:buChar char="§"/>
            </a:pPr>
            <a:r>
              <a:rPr lang="en-US" sz="2400" dirty="0" smtClean="0"/>
              <a:t>Reproductive behavior.</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55 Spirogyra Photos - Free &amp;amp; Royalty-Free Stock Photos from Dreamstime"/>
          <p:cNvPicPr>
            <a:picLocks noChangeAspect="1" noChangeArrowheads="1"/>
          </p:cNvPicPr>
          <p:nvPr/>
        </p:nvPicPr>
        <p:blipFill>
          <a:blip r:embed="rId2" cstate="print"/>
          <a:srcRect/>
          <a:stretch>
            <a:fillRect/>
          </a:stretch>
        </p:blipFill>
        <p:spPr bwMode="auto">
          <a:xfrm>
            <a:off x="641350" y="2751137"/>
            <a:ext cx="4327210" cy="3240000"/>
          </a:xfrm>
          <a:prstGeom prst="rect">
            <a:avLst/>
          </a:prstGeom>
          <a:noFill/>
        </p:spPr>
      </p:pic>
      <p:sp>
        <p:nvSpPr>
          <p:cNvPr id="5" name="Прямоугольник 4"/>
          <p:cNvSpPr/>
          <p:nvPr/>
        </p:nvSpPr>
        <p:spPr>
          <a:xfrm>
            <a:off x="2119507" y="6092309"/>
            <a:ext cx="1176925" cy="400110"/>
          </a:xfrm>
          <a:prstGeom prst="rect">
            <a:avLst/>
          </a:prstGeom>
        </p:spPr>
        <p:txBody>
          <a:bodyPr wrap="none">
            <a:spAutoFit/>
          </a:bodyPr>
          <a:lstStyle/>
          <a:p>
            <a:r>
              <a:rPr lang="en-US" sz="2000" i="1" dirty="0" smtClean="0"/>
              <a:t>Spirogyra</a:t>
            </a:r>
            <a:endParaRPr lang="ru-RU" sz="2000" dirty="0"/>
          </a:p>
        </p:txBody>
      </p:sp>
      <p:pic>
        <p:nvPicPr>
          <p:cNvPr id="11268" name="Picture 4" descr="Composite of three desmids, Micrasterias, Cosmarium and Closterium - UWDC -  UW-Madison Libraries"/>
          <p:cNvPicPr>
            <a:picLocks noChangeAspect="1" noChangeArrowheads="1"/>
          </p:cNvPicPr>
          <p:nvPr/>
        </p:nvPicPr>
        <p:blipFill>
          <a:blip r:embed="rId3" cstate="print"/>
          <a:srcRect/>
          <a:stretch>
            <a:fillRect/>
          </a:stretch>
        </p:blipFill>
        <p:spPr bwMode="auto">
          <a:xfrm>
            <a:off x="5375275" y="2635250"/>
            <a:ext cx="6400000" cy="3600000"/>
          </a:xfrm>
          <a:prstGeom prst="rect">
            <a:avLst/>
          </a:prstGeom>
          <a:noFill/>
        </p:spPr>
      </p:pic>
      <p:sp>
        <p:nvSpPr>
          <p:cNvPr id="7" name="Прямоугольник 6"/>
          <p:cNvSpPr/>
          <p:nvPr/>
        </p:nvSpPr>
        <p:spPr>
          <a:xfrm>
            <a:off x="5717032" y="6273284"/>
            <a:ext cx="6104300" cy="400110"/>
          </a:xfrm>
          <a:prstGeom prst="rect">
            <a:avLst/>
          </a:prstGeom>
        </p:spPr>
        <p:txBody>
          <a:bodyPr wrap="none">
            <a:spAutoFit/>
          </a:bodyPr>
          <a:lstStyle/>
          <a:p>
            <a:r>
              <a:rPr lang="en-US" sz="2000" dirty="0" smtClean="0"/>
              <a:t>Three desmids: </a:t>
            </a:r>
            <a:r>
              <a:rPr lang="en-US" sz="2000" i="1" dirty="0" err="1" smtClean="0"/>
              <a:t>Micrasterias</a:t>
            </a:r>
            <a:r>
              <a:rPr lang="en-US" sz="2000" i="1" dirty="0" smtClean="0"/>
              <a:t>, </a:t>
            </a:r>
            <a:r>
              <a:rPr lang="en-US" sz="2000" i="1" dirty="0" err="1" smtClean="0"/>
              <a:t>Cosmarium</a:t>
            </a:r>
            <a:r>
              <a:rPr lang="en-US" sz="2000" i="1" dirty="0" smtClean="0"/>
              <a:t> and </a:t>
            </a:r>
            <a:r>
              <a:rPr lang="en-US" sz="2000" i="1" dirty="0" err="1" smtClean="0"/>
              <a:t>Closterium</a:t>
            </a:r>
            <a:r>
              <a:rPr lang="en-US" sz="2000" i="1" dirty="0" smtClean="0"/>
              <a:t> </a:t>
            </a:r>
            <a:endParaRPr lang="ru-RU" sz="2000" i="1" dirty="0"/>
          </a:p>
        </p:txBody>
      </p:sp>
      <p:sp>
        <p:nvSpPr>
          <p:cNvPr id="6" name="Прямоугольник 5"/>
          <p:cNvSpPr/>
          <p:nvPr/>
        </p:nvSpPr>
        <p:spPr>
          <a:xfrm>
            <a:off x="790574" y="427762"/>
            <a:ext cx="11001375" cy="1938992"/>
          </a:xfrm>
          <a:prstGeom prst="rect">
            <a:avLst/>
          </a:prstGeom>
        </p:spPr>
        <p:txBody>
          <a:bodyPr wrap="square">
            <a:spAutoFit/>
          </a:bodyPr>
          <a:lstStyle/>
          <a:p>
            <a:pPr indent="355600" algn="just"/>
            <a:r>
              <a:rPr lang="en-US" sz="2400" dirty="0" smtClean="0"/>
              <a:t>The class includes </a:t>
            </a:r>
            <a:r>
              <a:rPr lang="en-US" sz="2400" i="1" dirty="0" smtClean="0"/>
              <a:t>Spirogyra</a:t>
            </a:r>
            <a:r>
              <a:rPr lang="en-US" sz="2400" dirty="0" smtClean="0"/>
              <a:t>, familiar filamentous algae that float on ponds and lakes in slimy masses. </a:t>
            </a:r>
          </a:p>
          <a:p>
            <a:pPr indent="355600" algn="just"/>
            <a:r>
              <a:rPr lang="en-US" sz="2400" dirty="0" smtClean="0"/>
              <a:t>The desmids are single cells noted for their extraordinary symmetry and geometrical beauty. They are found only in fresh (usually still) water and often take an important place in the food chains of small nutrient-poor ponds and peat bogs. </a:t>
            </a:r>
            <a:endParaRPr lang="en-US" sz="2400" dirty="0" smtClean="0"/>
          </a:p>
        </p:txBody>
      </p:sp>
    </p:spTree>
    <p:extLst>
      <p:ext uri="{BB962C8B-B14F-4D97-AF65-F5344CB8AC3E}">
        <p14:creationId xmlns:p14="http://schemas.microsoft.com/office/powerpoint/2010/main" xmlns="" val="55766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2975" y="695373"/>
            <a:ext cx="10515600" cy="590218"/>
          </a:xfrm>
        </p:spPr>
        <p:txBody>
          <a:bodyPr>
            <a:normAutofit fontScale="90000"/>
          </a:bodyPr>
          <a:lstStyle/>
          <a:p>
            <a:pPr algn="ctr"/>
            <a:r>
              <a:rPr lang="en-US" sz="3200" b="1" dirty="0" smtClean="0"/>
              <a:t/>
            </a:r>
            <a:br>
              <a:rPr lang="en-US" sz="3200" b="1" dirty="0" smtClean="0"/>
            </a:br>
            <a:r>
              <a:rPr lang="en-US" sz="2400" b="1" dirty="0" smtClean="0">
                <a:solidFill>
                  <a:schemeClr val="accent2"/>
                </a:solidFill>
              </a:rPr>
              <a:t> </a:t>
            </a:r>
            <a:r>
              <a:rPr lang="en-US" sz="3100" b="1" dirty="0" err="1" smtClean="0">
                <a:solidFill>
                  <a:schemeClr val="accent2"/>
                </a:solidFill>
              </a:rPr>
              <a:t>Phaeophyceae</a:t>
            </a:r>
            <a:r>
              <a:rPr lang="en-US" sz="3100" b="1" dirty="0" smtClean="0">
                <a:solidFill>
                  <a:schemeClr val="accent2"/>
                </a:solidFill>
              </a:rPr>
              <a:t> </a:t>
            </a:r>
            <a:r>
              <a:rPr lang="en-US" sz="3100" b="1" dirty="0" smtClean="0"/>
              <a:t>- </a:t>
            </a:r>
            <a:r>
              <a:rPr lang="en-US" sz="3100" b="1" dirty="0" smtClean="0">
                <a:solidFill>
                  <a:schemeClr val="accent2"/>
                </a:solidFill>
              </a:rPr>
              <a:t>Brown Algae </a:t>
            </a:r>
            <a:br>
              <a:rPr lang="en-US" sz="3100" b="1" dirty="0" smtClean="0">
                <a:solidFill>
                  <a:schemeClr val="accent2"/>
                </a:solidFill>
              </a:rPr>
            </a:br>
            <a:endParaRPr lang="ru-RU" sz="2700" b="1" dirty="0">
              <a:solidFill>
                <a:schemeClr val="accent2"/>
              </a:solidFill>
            </a:endParaRPr>
          </a:p>
        </p:txBody>
      </p:sp>
      <p:sp>
        <p:nvSpPr>
          <p:cNvPr id="3" name="Содержимое 2"/>
          <p:cNvSpPr>
            <a:spLocks noGrp="1"/>
          </p:cNvSpPr>
          <p:nvPr>
            <p:ph idx="1"/>
          </p:nvPr>
        </p:nvSpPr>
        <p:spPr>
          <a:xfrm>
            <a:off x="537665" y="1401406"/>
            <a:ext cx="11300345" cy="1694219"/>
          </a:xfrm>
        </p:spPr>
        <p:txBody>
          <a:bodyPr>
            <a:noAutofit/>
          </a:bodyPr>
          <a:lstStyle/>
          <a:p>
            <a:pPr marL="0" indent="361950" algn="just">
              <a:lnSpc>
                <a:spcPct val="100000"/>
              </a:lnSpc>
              <a:spcBef>
                <a:spcPts val="0"/>
              </a:spcBef>
              <a:buNone/>
            </a:pPr>
            <a:r>
              <a:rPr lang="en-US" sz="2200" dirty="0" smtClean="0"/>
              <a:t>The </a:t>
            </a:r>
            <a:r>
              <a:rPr lang="en-US" sz="2200" b="1" dirty="0" err="1" smtClean="0">
                <a:solidFill>
                  <a:schemeClr val="accent2"/>
                </a:solidFill>
              </a:rPr>
              <a:t>Phaeophyta</a:t>
            </a:r>
            <a:r>
              <a:rPr lang="en-US" sz="2200" b="1" dirty="0" smtClean="0">
                <a:solidFill>
                  <a:schemeClr val="accent2"/>
                </a:solidFill>
              </a:rPr>
              <a:t> or brown algae </a:t>
            </a:r>
            <a:r>
              <a:rPr lang="en-US" sz="2200" dirty="0" smtClean="0"/>
              <a:t>are mostly marine algae. </a:t>
            </a:r>
            <a:r>
              <a:rPr lang="en-US" sz="2200" dirty="0" err="1" smtClean="0"/>
              <a:t>Phaeophyta</a:t>
            </a:r>
            <a:r>
              <a:rPr lang="en-US" sz="2200" dirty="0" smtClean="0"/>
              <a:t> are characterized by the </a:t>
            </a:r>
            <a:r>
              <a:rPr lang="en-US" sz="2200" b="1" dirty="0" smtClean="0"/>
              <a:t>pigment </a:t>
            </a:r>
            <a:r>
              <a:rPr lang="en-US" sz="2200" b="1" dirty="0" err="1" smtClean="0"/>
              <a:t>fucoxanthin</a:t>
            </a:r>
            <a:r>
              <a:rPr lang="en-US" sz="2200" b="1" dirty="0" smtClean="0"/>
              <a:t> </a:t>
            </a:r>
            <a:r>
              <a:rPr lang="en-US" sz="2200" dirty="0" smtClean="0"/>
              <a:t>that gives them the brown </a:t>
            </a:r>
            <a:r>
              <a:rPr lang="en-US" sz="2200" dirty="0" err="1" smtClean="0"/>
              <a:t>colour</a:t>
            </a:r>
            <a:r>
              <a:rPr lang="en-US" sz="2200" dirty="0" smtClean="0"/>
              <a:t>. The cell wall in </a:t>
            </a:r>
            <a:r>
              <a:rPr lang="en-US" sz="2200" dirty="0" err="1" smtClean="0"/>
              <a:t>Phaeophyta</a:t>
            </a:r>
            <a:r>
              <a:rPr lang="en-US" sz="2200" dirty="0" smtClean="0"/>
              <a:t> is two layered; inner layer consists of cellulose and outer layer mainly of </a:t>
            </a:r>
            <a:r>
              <a:rPr lang="en-US" sz="2200" dirty="0" err="1" smtClean="0"/>
              <a:t>algin</a:t>
            </a:r>
            <a:r>
              <a:rPr lang="en-US" sz="2200" dirty="0" smtClean="0"/>
              <a:t> and </a:t>
            </a:r>
            <a:r>
              <a:rPr lang="en-US" sz="2200" dirty="0" err="1" smtClean="0"/>
              <a:t>fucoidan</a:t>
            </a:r>
            <a:r>
              <a:rPr lang="en-US" sz="2200" dirty="0" smtClean="0"/>
              <a:t>. </a:t>
            </a:r>
            <a:endParaRPr lang="en-US" sz="2200" dirty="0" smtClean="0"/>
          </a:p>
          <a:p>
            <a:pPr marL="0" indent="361950" algn="just">
              <a:lnSpc>
                <a:spcPct val="100000"/>
              </a:lnSpc>
              <a:spcBef>
                <a:spcPts val="0"/>
              </a:spcBef>
              <a:buNone/>
            </a:pPr>
            <a:r>
              <a:rPr lang="en-US" sz="2200" dirty="0" smtClean="0"/>
              <a:t>The </a:t>
            </a:r>
            <a:r>
              <a:rPr lang="en-US" sz="2200" dirty="0" smtClean="0"/>
              <a:t>brown seaweeds serve as important source of the industrial hydrocolloid alginate as well as food in countries like Japan, Korea and China.</a:t>
            </a:r>
            <a:endParaRPr lang="ru-RU" sz="2200" dirty="0"/>
          </a:p>
        </p:txBody>
      </p:sp>
      <p:sp>
        <p:nvSpPr>
          <p:cNvPr id="5" name="Прямоугольник 4"/>
          <p:cNvSpPr/>
          <p:nvPr/>
        </p:nvSpPr>
        <p:spPr>
          <a:xfrm>
            <a:off x="571500" y="3429000"/>
            <a:ext cx="11363325" cy="3139321"/>
          </a:xfrm>
          <a:prstGeom prst="rect">
            <a:avLst/>
          </a:prstGeom>
        </p:spPr>
        <p:txBody>
          <a:bodyPr wrap="square">
            <a:spAutoFit/>
          </a:bodyPr>
          <a:lstStyle/>
          <a:p>
            <a:pPr indent="361950"/>
            <a:r>
              <a:rPr lang="en-US" sz="2200" b="1" dirty="0" smtClean="0">
                <a:solidFill>
                  <a:schemeClr val="accent2"/>
                </a:solidFill>
              </a:rPr>
              <a:t>General characteristics</a:t>
            </a:r>
          </a:p>
          <a:p>
            <a:r>
              <a:rPr lang="en-US" sz="2200" dirty="0" smtClean="0"/>
              <a:t>(a) Occurrence: Mostly marine.</a:t>
            </a:r>
          </a:p>
          <a:p>
            <a:r>
              <a:rPr lang="en-US" sz="2200" dirty="0" smtClean="0"/>
              <a:t>(b) Pigments: </a:t>
            </a:r>
            <a:r>
              <a:rPr lang="en-US" sz="2200" dirty="0" err="1" smtClean="0"/>
              <a:t>Fucoxanthin</a:t>
            </a:r>
            <a:r>
              <a:rPr lang="en-US" sz="2200" dirty="0" smtClean="0"/>
              <a:t> is dominant, Chlorophyll a, c and carotene.</a:t>
            </a:r>
          </a:p>
          <a:p>
            <a:r>
              <a:rPr lang="en-US" sz="2200" dirty="0" smtClean="0"/>
              <a:t>(c) </a:t>
            </a:r>
            <a:r>
              <a:rPr lang="en-US" sz="2200" dirty="0" err="1" smtClean="0"/>
              <a:t>Pyrenoids</a:t>
            </a:r>
            <a:r>
              <a:rPr lang="en-US" sz="2200" dirty="0" smtClean="0"/>
              <a:t>: Stalked </a:t>
            </a:r>
            <a:r>
              <a:rPr lang="en-US" sz="2200" dirty="0" err="1" smtClean="0"/>
              <a:t>pyrenoids</a:t>
            </a:r>
            <a:r>
              <a:rPr lang="en-US" sz="2200" dirty="0" smtClean="0"/>
              <a:t> present outside the chloroplast envelope..</a:t>
            </a:r>
          </a:p>
          <a:p>
            <a:r>
              <a:rPr lang="en-US" sz="2200" dirty="0" smtClean="0"/>
              <a:t>(d) Reserve food material: </a:t>
            </a:r>
            <a:r>
              <a:rPr lang="en-US" sz="2200" dirty="0" err="1" smtClean="0"/>
              <a:t>Laminarin</a:t>
            </a:r>
            <a:r>
              <a:rPr lang="en-US" sz="2200" dirty="0" smtClean="0"/>
              <a:t>, </a:t>
            </a:r>
            <a:r>
              <a:rPr lang="en-US" sz="2200" dirty="0" err="1" smtClean="0"/>
              <a:t>mannitol</a:t>
            </a:r>
            <a:r>
              <a:rPr lang="en-US" sz="2200" dirty="0" smtClean="0"/>
              <a:t> and fats.</a:t>
            </a:r>
          </a:p>
          <a:p>
            <a:r>
              <a:rPr lang="en-US" sz="2200" dirty="0" smtClean="0"/>
              <a:t>(e) Cell wall: Cellulose, </a:t>
            </a:r>
            <a:r>
              <a:rPr lang="en-US" sz="2200" dirty="0" err="1" smtClean="0"/>
              <a:t>alginic</a:t>
            </a:r>
            <a:r>
              <a:rPr lang="en-US" sz="2200" dirty="0" smtClean="0"/>
              <a:t> acid and </a:t>
            </a:r>
            <a:r>
              <a:rPr lang="en-US" sz="2200" dirty="0" err="1" smtClean="0"/>
              <a:t>fucinic</a:t>
            </a:r>
            <a:r>
              <a:rPr lang="en-US" sz="2200" dirty="0" smtClean="0"/>
              <a:t> acid.</a:t>
            </a:r>
          </a:p>
          <a:p>
            <a:r>
              <a:rPr lang="en-US" sz="2200" dirty="0" smtClean="0"/>
              <a:t>(f) Structure: Microscopic to branched, filamentous macroscopic </a:t>
            </a:r>
            <a:r>
              <a:rPr lang="en-US" sz="2200" dirty="0" err="1" smtClean="0"/>
              <a:t>parenchymatous</a:t>
            </a:r>
            <a:r>
              <a:rPr lang="en-US" sz="2200" dirty="0" smtClean="0"/>
              <a:t> plants.</a:t>
            </a:r>
          </a:p>
          <a:p>
            <a:r>
              <a:rPr lang="en-US" sz="2200" dirty="0" smtClean="0"/>
              <a:t>(g) Flagella: Zoospores flagellated, flagella unequal, one is tinsel type.</a:t>
            </a:r>
          </a:p>
          <a:p>
            <a:r>
              <a:rPr lang="en-US" sz="2200" dirty="0" smtClean="0"/>
              <a:t>(h) Reproduction: Sexual reproduction (</a:t>
            </a:r>
            <a:r>
              <a:rPr lang="en-US" sz="2200" dirty="0" err="1" smtClean="0"/>
              <a:t>isogamous</a:t>
            </a:r>
            <a:r>
              <a:rPr lang="en-US" sz="2200" dirty="0" smtClean="0"/>
              <a:t>, </a:t>
            </a:r>
            <a:r>
              <a:rPr lang="en-US" sz="2200" dirty="0" err="1" smtClean="0"/>
              <a:t>anisogamous</a:t>
            </a:r>
            <a:r>
              <a:rPr lang="en-US" sz="2200" dirty="0" smtClean="0"/>
              <a:t> and </a:t>
            </a:r>
            <a:r>
              <a:rPr lang="en-US" sz="2200" dirty="0" err="1" smtClean="0"/>
              <a:t>oogamous</a:t>
            </a:r>
            <a:r>
              <a:rPr lang="en-US" sz="2200" dirty="0" smtClean="0"/>
              <a:t>).</a:t>
            </a:r>
            <a:endParaRPr lang="ru-RU"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50" y="171450"/>
            <a:ext cx="11296650" cy="3209925"/>
          </a:xfrm>
        </p:spPr>
        <p:txBody>
          <a:bodyPr>
            <a:noAutofit/>
          </a:bodyPr>
          <a:lstStyle/>
          <a:p>
            <a:pPr marL="0" indent="361950" algn="just">
              <a:lnSpc>
                <a:spcPct val="100000"/>
              </a:lnSpc>
              <a:spcBef>
                <a:spcPts val="0"/>
              </a:spcBef>
              <a:buNone/>
            </a:pPr>
            <a:r>
              <a:rPr lang="en-US" sz="2200" b="1" dirty="0" smtClean="0">
                <a:solidFill>
                  <a:schemeClr val="accent2"/>
                </a:solidFill>
              </a:rPr>
              <a:t>Structure</a:t>
            </a:r>
          </a:p>
          <a:p>
            <a:pPr marL="0" indent="361950" algn="just">
              <a:lnSpc>
                <a:spcPct val="100000"/>
              </a:lnSpc>
              <a:spcBef>
                <a:spcPts val="0"/>
              </a:spcBef>
              <a:buNone/>
            </a:pPr>
            <a:r>
              <a:rPr lang="en-US" sz="2200" dirty="0" smtClean="0"/>
              <a:t>Most of brown algae are </a:t>
            </a:r>
            <a:r>
              <a:rPr lang="en-US" sz="2200" dirty="0" smtClean="0"/>
              <a:t>lithophytes, </a:t>
            </a:r>
            <a:r>
              <a:rPr lang="en-US" sz="2200" dirty="0" smtClean="0"/>
              <a:t>which require stable hard substrate for attachment, and a number of the </a:t>
            </a:r>
            <a:r>
              <a:rPr lang="en-US" sz="2200" dirty="0" smtClean="0"/>
              <a:t>filamentous</a:t>
            </a:r>
            <a:r>
              <a:rPr lang="en-US" sz="2200" dirty="0" smtClean="0"/>
              <a:t>, smaller species are epiphytes. Unicellular, </a:t>
            </a:r>
            <a:r>
              <a:rPr lang="en-US" sz="2200" dirty="0" err="1" smtClean="0"/>
              <a:t>colonolial</a:t>
            </a:r>
            <a:r>
              <a:rPr lang="en-US" sz="2200" dirty="0" smtClean="0"/>
              <a:t> and </a:t>
            </a:r>
            <a:r>
              <a:rPr lang="en-US" sz="2200" dirty="0" err="1" smtClean="0"/>
              <a:t>unbranched</a:t>
            </a:r>
            <a:r>
              <a:rPr lang="en-US" sz="2200" dirty="0" smtClean="0"/>
              <a:t> </a:t>
            </a:r>
            <a:r>
              <a:rPr lang="en-US" sz="2200" dirty="0" smtClean="0"/>
              <a:t>filaments </a:t>
            </a:r>
            <a:r>
              <a:rPr lang="en-US" sz="2200" dirty="0" smtClean="0"/>
              <a:t>are absent </a:t>
            </a:r>
            <a:r>
              <a:rPr lang="en-US" sz="2200" dirty="0" smtClean="0"/>
              <a:t>in </a:t>
            </a:r>
            <a:r>
              <a:rPr lang="en-US" sz="2200" dirty="0" err="1" smtClean="0"/>
              <a:t>pheophyceae</a:t>
            </a:r>
            <a:r>
              <a:rPr lang="en-US" sz="2200" dirty="0" smtClean="0"/>
              <a:t>. </a:t>
            </a:r>
            <a:endParaRPr lang="en-US" sz="2200" dirty="0" smtClean="0"/>
          </a:p>
          <a:p>
            <a:pPr marL="0" indent="361950" algn="just">
              <a:lnSpc>
                <a:spcPct val="100000"/>
              </a:lnSpc>
              <a:spcBef>
                <a:spcPts val="0"/>
              </a:spcBef>
              <a:buNone/>
            </a:pPr>
            <a:r>
              <a:rPr lang="en-US" sz="2200" dirty="0" smtClean="0"/>
              <a:t>The </a:t>
            </a:r>
            <a:r>
              <a:rPr lang="en-US" sz="2200" dirty="0" smtClean="0"/>
              <a:t>freshwater </a:t>
            </a:r>
            <a:r>
              <a:rPr lang="en-US" sz="2200" dirty="0" err="1" smtClean="0"/>
              <a:t>phaeophyta</a:t>
            </a:r>
            <a:r>
              <a:rPr lang="en-US" sz="2200" dirty="0" smtClean="0"/>
              <a:t> species are simply filamentous and smaller in size unlike their marine counterparts which have complex gigantic and bulky </a:t>
            </a:r>
            <a:r>
              <a:rPr lang="en-US" sz="2200" dirty="0" err="1" smtClean="0"/>
              <a:t>thalli</a:t>
            </a:r>
            <a:r>
              <a:rPr lang="en-US" sz="2200" dirty="0" smtClean="0"/>
              <a:t> Their size ranging from small </a:t>
            </a:r>
            <a:r>
              <a:rPr lang="en-US" sz="2200" dirty="0" smtClean="0"/>
              <a:t>filamentous </a:t>
            </a:r>
            <a:r>
              <a:rPr lang="en-US" sz="2200" dirty="0" smtClean="0"/>
              <a:t>forms like </a:t>
            </a:r>
            <a:r>
              <a:rPr lang="en-US" sz="2200" i="1" dirty="0" err="1" smtClean="0"/>
              <a:t>Ectocarpus</a:t>
            </a:r>
            <a:r>
              <a:rPr lang="en-US" sz="2200" dirty="0" smtClean="0"/>
              <a:t> and </a:t>
            </a:r>
            <a:r>
              <a:rPr lang="en-US" sz="2200" i="1" dirty="0" err="1" smtClean="0"/>
              <a:t>Hinskia</a:t>
            </a:r>
            <a:r>
              <a:rPr lang="en-US" sz="2200" dirty="0" smtClean="0"/>
              <a:t> </a:t>
            </a:r>
            <a:r>
              <a:rPr lang="en-US" sz="2200" dirty="0" smtClean="0"/>
              <a:t>(2–10 mm) </a:t>
            </a:r>
            <a:r>
              <a:rPr lang="en-US" sz="2200" dirty="0" smtClean="0"/>
              <a:t>to massive intertidal weeds such as </a:t>
            </a:r>
            <a:r>
              <a:rPr lang="en-US" sz="2200" i="1" dirty="0" err="1" smtClean="0"/>
              <a:t>Ascophyllum</a:t>
            </a:r>
            <a:r>
              <a:rPr lang="en-US" sz="2200" dirty="0" smtClean="0"/>
              <a:t> and </a:t>
            </a:r>
            <a:r>
              <a:rPr lang="en-US" sz="2200" i="1" dirty="0" err="1" smtClean="0"/>
              <a:t>Fucu</a:t>
            </a:r>
            <a:r>
              <a:rPr lang="en-US" sz="2200" dirty="0" err="1" smtClean="0"/>
              <a:t>s</a:t>
            </a:r>
            <a:r>
              <a:rPr lang="en-US" sz="2200" dirty="0" smtClean="0"/>
              <a:t>, </a:t>
            </a:r>
            <a:r>
              <a:rPr lang="en-US" sz="2200" dirty="0" smtClean="0"/>
              <a:t>to </a:t>
            </a:r>
            <a:r>
              <a:rPr lang="en-US" sz="2200" dirty="0" err="1" smtClean="0"/>
              <a:t>subtidal</a:t>
            </a:r>
            <a:r>
              <a:rPr lang="en-US" sz="2200" dirty="0" smtClean="0"/>
              <a:t> large kelps and the largest seaweed known </a:t>
            </a:r>
            <a:r>
              <a:rPr lang="en-US" sz="2200" i="1" dirty="0" err="1" smtClean="0"/>
              <a:t>Macrocystis</a:t>
            </a:r>
            <a:r>
              <a:rPr lang="en-US" sz="2200" i="1" dirty="0" smtClean="0"/>
              <a:t> </a:t>
            </a:r>
            <a:r>
              <a:rPr lang="en-US" sz="2200" i="1" dirty="0" err="1" smtClean="0"/>
              <a:t>pyrifera</a:t>
            </a:r>
            <a:r>
              <a:rPr lang="en-US" sz="2200" dirty="0" smtClean="0"/>
              <a:t> </a:t>
            </a:r>
            <a:r>
              <a:rPr lang="en-US" sz="2200" dirty="0" smtClean="0"/>
              <a:t>(20–60 m). </a:t>
            </a:r>
            <a:r>
              <a:rPr lang="en-US" sz="2200" dirty="0" smtClean="0"/>
              <a:t>They have higher morphological and anatomical differentiation compared to the other </a:t>
            </a:r>
            <a:r>
              <a:rPr lang="en-US" sz="2200" dirty="0" smtClean="0"/>
              <a:t>algae</a:t>
            </a:r>
            <a:endParaRPr lang="ru-RU" sz="2200" dirty="0"/>
          </a:p>
        </p:txBody>
      </p:sp>
      <p:pic>
        <p:nvPicPr>
          <p:cNvPr id="1026" name="Picture 2" descr="C:\Users\ADM\Documents\Karime\2018\Lectures\Biodiversity of plants\Lecture\Macrocystis_MG35110.jpg"/>
          <p:cNvPicPr>
            <a:picLocks noChangeAspect="1" noChangeArrowheads="1"/>
          </p:cNvPicPr>
          <p:nvPr/>
        </p:nvPicPr>
        <p:blipFill>
          <a:blip r:embed="rId2" cstate="print"/>
          <a:srcRect/>
          <a:stretch>
            <a:fillRect/>
          </a:stretch>
        </p:blipFill>
        <p:spPr bwMode="auto">
          <a:xfrm>
            <a:off x="3638551" y="3304650"/>
            <a:ext cx="2269907" cy="3420000"/>
          </a:xfrm>
          <a:prstGeom prst="rect">
            <a:avLst/>
          </a:prstGeom>
          <a:noFill/>
        </p:spPr>
      </p:pic>
      <p:pic>
        <p:nvPicPr>
          <p:cNvPr id="1027" name="Picture 3" descr="C:\Users\ADM\Documents\Karime\2018\Lectures\Biodiversity of plants\Lecture\220px-Kelp-forest-Monterey.jpg"/>
          <p:cNvPicPr>
            <a:picLocks noChangeAspect="1" noChangeArrowheads="1"/>
          </p:cNvPicPr>
          <p:nvPr/>
        </p:nvPicPr>
        <p:blipFill>
          <a:blip r:embed="rId3" cstate="print"/>
          <a:srcRect/>
          <a:stretch>
            <a:fillRect/>
          </a:stretch>
        </p:blipFill>
        <p:spPr bwMode="auto">
          <a:xfrm>
            <a:off x="9461500" y="3295650"/>
            <a:ext cx="2162243" cy="3420000"/>
          </a:xfrm>
          <a:prstGeom prst="rect">
            <a:avLst/>
          </a:prstGeom>
          <a:noFill/>
        </p:spPr>
      </p:pic>
      <p:pic>
        <p:nvPicPr>
          <p:cNvPr id="1030" name="Picture 6" descr="C:\Users\ADM\Documents\Karime\2018\Lectures\Biodiversity of plants\Lecture\DSC_3265.jpg"/>
          <p:cNvPicPr>
            <a:picLocks noChangeAspect="1" noChangeArrowheads="1"/>
          </p:cNvPicPr>
          <p:nvPr/>
        </p:nvPicPr>
        <p:blipFill>
          <a:blip r:embed="rId4" cstate="print"/>
          <a:srcRect/>
          <a:stretch>
            <a:fillRect/>
          </a:stretch>
        </p:blipFill>
        <p:spPr bwMode="auto">
          <a:xfrm>
            <a:off x="6496083" y="3304650"/>
            <a:ext cx="2269028" cy="3420000"/>
          </a:xfrm>
          <a:prstGeom prst="rect">
            <a:avLst/>
          </a:prstGeom>
          <a:noFill/>
        </p:spPr>
      </p:pic>
      <p:sp>
        <p:nvSpPr>
          <p:cNvPr id="9" name="Прямоугольник 8"/>
          <p:cNvSpPr/>
          <p:nvPr/>
        </p:nvSpPr>
        <p:spPr>
          <a:xfrm>
            <a:off x="735093" y="5962650"/>
            <a:ext cx="2617707" cy="646331"/>
          </a:xfrm>
          <a:prstGeom prst="rect">
            <a:avLst/>
          </a:prstGeom>
        </p:spPr>
        <p:txBody>
          <a:bodyPr wrap="square">
            <a:spAutoFit/>
          </a:bodyPr>
          <a:lstStyle/>
          <a:p>
            <a:r>
              <a:rPr lang="en-US" dirty="0" smtClean="0"/>
              <a:t>Fig. General Morphology of Brown Algae</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6274" y="1206500"/>
            <a:ext cx="10982325" cy="4622800"/>
          </a:xfrm>
        </p:spPr>
        <p:txBody>
          <a:bodyPr>
            <a:noAutofit/>
          </a:bodyPr>
          <a:lstStyle/>
          <a:p>
            <a:pPr marL="0" indent="361950" algn="just">
              <a:lnSpc>
                <a:spcPct val="100000"/>
              </a:lnSpc>
              <a:spcBef>
                <a:spcPts val="0"/>
              </a:spcBef>
              <a:buNone/>
            </a:pPr>
            <a:r>
              <a:rPr lang="en-US" sz="2400" dirty="0" smtClean="0"/>
              <a:t>The cell walls of brown algae are generally gelatinous and consist of two layers. Cellulose makes up the skeleton backbone but is present in small </a:t>
            </a:r>
            <a:r>
              <a:rPr lang="en-US" sz="2400" dirty="0" err="1" smtClean="0"/>
              <a:t>quantiites</a:t>
            </a:r>
            <a:r>
              <a:rPr lang="en-US" sz="2400" dirty="0" smtClean="0"/>
              <a:t> (1–8 </a:t>
            </a:r>
            <a:r>
              <a:rPr lang="en-US" sz="2400" dirty="0" smtClean="0"/>
              <a:t>% of dry </a:t>
            </a:r>
            <a:r>
              <a:rPr lang="en-US" sz="2400" dirty="0" smtClean="0"/>
              <a:t>weight). </a:t>
            </a:r>
            <a:r>
              <a:rPr lang="en-US" sz="2400" dirty="0" smtClean="0"/>
              <a:t>The chloroplasts of brown algae are usually discoid and surrounded by an envelope. The outer membranes of the chloroplast endoplasmic reticulum are continuous or discontinuous depending on the species. </a:t>
            </a:r>
            <a:r>
              <a:rPr lang="en-US" sz="2400" dirty="0" err="1" smtClean="0"/>
              <a:t>Microfibrils</a:t>
            </a:r>
            <a:r>
              <a:rPr lang="en-US" sz="2400" dirty="0" smtClean="0"/>
              <a:t> of DNA occurring in the plastid may be linear or circular attached to the </a:t>
            </a:r>
            <a:r>
              <a:rPr lang="en-US" sz="2400" dirty="0" err="1" smtClean="0"/>
              <a:t>thylakoid</a:t>
            </a:r>
            <a:r>
              <a:rPr lang="en-US" sz="2400" dirty="0" smtClean="0"/>
              <a:t> membranes. The pigments are located in plastids lacking </a:t>
            </a:r>
            <a:r>
              <a:rPr lang="en-US" sz="2400" dirty="0" err="1" smtClean="0"/>
              <a:t>pyrenoid</a:t>
            </a:r>
            <a:r>
              <a:rPr lang="en-US" sz="2400" dirty="0" smtClean="0"/>
              <a:t>; their presence may also vary according to algal stage.</a:t>
            </a:r>
          </a:p>
          <a:p>
            <a:pPr marL="0" indent="361950">
              <a:lnSpc>
                <a:spcPct val="100000"/>
              </a:lnSpc>
              <a:spcBef>
                <a:spcPts val="0"/>
              </a:spcBef>
              <a:buNone/>
            </a:pPr>
            <a:endParaRPr lang="en-US" sz="800" dirty="0" smtClean="0"/>
          </a:p>
          <a:p>
            <a:pPr marL="0" indent="361950">
              <a:lnSpc>
                <a:spcPct val="100000"/>
              </a:lnSpc>
              <a:spcBef>
                <a:spcPts val="0"/>
              </a:spcBef>
              <a:buNone/>
            </a:pPr>
            <a:r>
              <a:rPr lang="en-US" sz="2400" dirty="0" smtClean="0"/>
              <a:t>Presence </a:t>
            </a:r>
            <a:r>
              <a:rPr lang="en-US" sz="2400" dirty="0" smtClean="0"/>
              <a:t>of </a:t>
            </a:r>
            <a:r>
              <a:rPr lang="en-US" sz="2400" b="1" dirty="0" err="1" smtClean="0">
                <a:solidFill>
                  <a:schemeClr val="accent2"/>
                </a:solidFill>
              </a:rPr>
              <a:t>Physodes</a:t>
            </a:r>
            <a:r>
              <a:rPr lang="en-US" sz="2400" b="1" dirty="0" smtClean="0">
                <a:solidFill>
                  <a:schemeClr val="accent2"/>
                </a:solidFill>
              </a:rPr>
              <a:t> (</a:t>
            </a:r>
            <a:r>
              <a:rPr lang="en-US" sz="2400" b="1" dirty="0" err="1" smtClean="0">
                <a:solidFill>
                  <a:schemeClr val="accent2"/>
                </a:solidFill>
              </a:rPr>
              <a:t>fucosan</a:t>
            </a:r>
            <a:r>
              <a:rPr lang="en-US" sz="2400" b="1" dirty="0" smtClean="0">
                <a:solidFill>
                  <a:schemeClr val="accent2"/>
                </a:solidFill>
              </a:rPr>
              <a:t> granules</a:t>
            </a:r>
            <a:r>
              <a:rPr lang="en-US" sz="2400" dirty="0" smtClean="0"/>
              <a:t>) is one of the characteristic features of brown algae. In the </a:t>
            </a:r>
            <a:r>
              <a:rPr lang="en-US" sz="2400" dirty="0" err="1" smtClean="0"/>
              <a:t>meristmatic</a:t>
            </a:r>
            <a:r>
              <a:rPr lang="en-US" sz="2400" dirty="0" smtClean="0"/>
              <a:t>, photosynthetic and reproductive cells, cytoplasm a large number of </a:t>
            </a:r>
            <a:r>
              <a:rPr lang="en-US" sz="2400" dirty="0" err="1" smtClean="0"/>
              <a:t>colourless</a:t>
            </a:r>
            <a:r>
              <a:rPr lang="en-US" sz="2400" dirty="0" smtClean="0"/>
              <a:t> vesicles with highly refractive acidic </a:t>
            </a:r>
            <a:r>
              <a:rPr lang="en-US" sz="2400" dirty="0" smtClean="0"/>
              <a:t>fluid </a:t>
            </a:r>
            <a:r>
              <a:rPr lang="en-US" sz="2400" dirty="0" smtClean="0"/>
              <a:t>staining red with vanillin and hydrochloric acid are present.</a:t>
            </a:r>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7224" y="1012389"/>
            <a:ext cx="10734676" cy="5047536"/>
          </a:xfrm>
          <a:prstGeom prst="rect">
            <a:avLst/>
          </a:prstGeom>
        </p:spPr>
        <p:txBody>
          <a:bodyPr wrap="square">
            <a:spAutoFit/>
          </a:bodyPr>
          <a:lstStyle/>
          <a:p>
            <a:pPr indent="361950"/>
            <a:r>
              <a:rPr lang="en-US" sz="2400" b="1" dirty="0" smtClean="0">
                <a:solidFill>
                  <a:schemeClr val="accent2"/>
                </a:solidFill>
              </a:rPr>
              <a:t>Reproduction</a:t>
            </a:r>
          </a:p>
          <a:p>
            <a:r>
              <a:rPr lang="en-US" sz="2400" dirty="0" smtClean="0"/>
              <a:t>Brown alga reproduces by </a:t>
            </a:r>
            <a:r>
              <a:rPr lang="en-US" sz="2400" b="1" dirty="0" smtClean="0">
                <a:solidFill>
                  <a:schemeClr val="accent2"/>
                </a:solidFill>
              </a:rPr>
              <a:t>vegetative, asexual and sexual methods </a:t>
            </a:r>
            <a:r>
              <a:rPr lang="en-US" sz="2400" dirty="0" smtClean="0"/>
              <a:t>of reproduction:</a:t>
            </a:r>
          </a:p>
          <a:p>
            <a:pPr indent="361950"/>
            <a:endParaRPr lang="en-US" sz="800" dirty="0" smtClean="0">
              <a:solidFill>
                <a:schemeClr val="accent2"/>
              </a:solidFill>
            </a:endParaRPr>
          </a:p>
          <a:p>
            <a:pPr indent="361950"/>
            <a:r>
              <a:rPr lang="en-US" sz="2400" dirty="0" smtClean="0">
                <a:solidFill>
                  <a:schemeClr val="accent2"/>
                </a:solidFill>
              </a:rPr>
              <a:t>1 - </a:t>
            </a:r>
            <a:r>
              <a:rPr lang="en-US" sz="2400" b="1" i="1" dirty="0" smtClean="0">
                <a:solidFill>
                  <a:schemeClr val="accent2"/>
                </a:solidFill>
              </a:rPr>
              <a:t>Vegetative Reproduction</a:t>
            </a:r>
          </a:p>
          <a:p>
            <a:pPr algn="just"/>
            <a:r>
              <a:rPr lang="en-US" sz="2400" dirty="0" smtClean="0"/>
              <a:t>Several species of brown algae show vegetative reproduction via fragmentation. In members of </a:t>
            </a:r>
            <a:r>
              <a:rPr lang="en-US" sz="2400" dirty="0" err="1" smtClean="0"/>
              <a:t>sphaecelariales</a:t>
            </a:r>
            <a:r>
              <a:rPr lang="en-US" sz="2400" dirty="0" smtClean="0"/>
              <a:t>  </a:t>
            </a:r>
            <a:r>
              <a:rPr lang="en-US" sz="2400" dirty="0" err="1" smtClean="0"/>
              <a:t>propagules</a:t>
            </a:r>
            <a:r>
              <a:rPr lang="en-US" sz="2400" dirty="0" smtClean="0"/>
              <a:t> are found</a:t>
            </a:r>
          </a:p>
          <a:p>
            <a:pPr indent="361950" algn="just"/>
            <a:endParaRPr lang="en-US" sz="800" b="1" i="1" dirty="0" smtClean="0">
              <a:solidFill>
                <a:schemeClr val="accent2"/>
              </a:solidFill>
            </a:endParaRPr>
          </a:p>
          <a:p>
            <a:pPr indent="361950" algn="just"/>
            <a:r>
              <a:rPr lang="en-US" sz="2400" b="1" i="1" dirty="0" smtClean="0">
                <a:solidFill>
                  <a:schemeClr val="accent2"/>
                </a:solidFill>
              </a:rPr>
              <a:t>2 - Asexual </a:t>
            </a:r>
            <a:r>
              <a:rPr lang="en-US" sz="2400" b="1" i="1" dirty="0" smtClean="0">
                <a:solidFill>
                  <a:schemeClr val="accent2"/>
                </a:solidFill>
              </a:rPr>
              <a:t>Reproduction</a:t>
            </a:r>
          </a:p>
          <a:p>
            <a:pPr algn="just"/>
            <a:r>
              <a:rPr lang="en-US" sz="2400" dirty="0" smtClean="0"/>
              <a:t>All brown algae reproduce asexually with exceptions of </a:t>
            </a:r>
            <a:r>
              <a:rPr lang="en-US" sz="2400" i="1" dirty="0" err="1" smtClean="0"/>
              <a:t>Tilopetridales</a:t>
            </a:r>
            <a:r>
              <a:rPr lang="en-US" sz="2400" i="1" dirty="0" smtClean="0"/>
              <a:t>, </a:t>
            </a:r>
            <a:r>
              <a:rPr lang="en-US" sz="2400" i="1" dirty="0" err="1" smtClean="0"/>
              <a:t>Dictyotales</a:t>
            </a:r>
            <a:r>
              <a:rPr lang="en-US" sz="2400" i="1" dirty="0" smtClean="0"/>
              <a:t> </a:t>
            </a:r>
            <a:r>
              <a:rPr lang="en-US" sz="2400" dirty="0" smtClean="0"/>
              <a:t>and </a:t>
            </a:r>
            <a:r>
              <a:rPr lang="en-US" sz="2400" i="1" dirty="0" err="1" smtClean="0"/>
              <a:t>Fucales</a:t>
            </a:r>
            <a:r>
              <a:rPr lang="en-US" sz="2400" dirty="0" smtClean="0"/>
              <a:t>. In </a:t>
            </a:r>
            <a:r>
              <a:rPr lang="en-US" sz="2400" dirty="0" err="1" smtClean="0"/>
              <a:t>ectocarpales</a:t>
            </a:r>
            <a:r>
              <a:rPr lang="en-US" sz="2400" dirty="0" smtClean="0"/>
              <a:t> and </a:t>
            </a:r>
            <a:r>
              <a:rPr lang="en-US" sz="2400" dirty="0" err="1" smtClean="0"/>
              <a:t>spherocarpales</a:t>
            </a:r>
            <a:r>
              <a:rPr lang="en-US" sz="2400" dirty="0" smtClean="0"/>
              <a:t> asexual reproduction occurs via biflagellate zoospores that develops in to reproductive organs called sporangia which could be </a:t>
            </a:r>
            <a:r>
              <a:rPr lang="en-US" sz="2400" dirty="0" err="1" smtClean="0"/>
              <a:t>unilocular</a:t>
            </a:r>
            <a:r>
              <a:rPr lang="en-US" sz="2400" dirty="0" smtClean="0"/>
              <a:t> (</a:t>
            </a:r>
            <a:r>
              <a:rPr lang="en-US" sz="2400" dirty="0" err="1" smtClean="0"/>
              <a:t>onecelled</a:t>
            </a:r>
            <a:r>
              <a:rPr lang="en-US" sz="2400" dirty="0" smtClean="0"/>
              <a:t>) or many cells </a:t>
            </a:r>
            <a:r>
              <a:rPr lang="en-US" sz="2400" dirty="0" err="1" smtClean="0"/>
              <a:t>plurilocular</a:t>
            </a:r>
            <a:r>
              <a:rPr lang="en-US" sz="2400" dirty="0" smtClean="0"/>
              <a:t> as observed in </a:t>
            </a:r>
            <a:r>
              <a:rPr lang="en-US" sz="2400" i="1" dirty="0" err="1" smtClean="0"/>
              <a:t>Hinski</a:t>
            </a:r>
            <a:r>
              <a:rPr lang="en-US" sz="2400" i="1" dirty="0" smtClean="0"/>
              <a:t> </a:t>
            </a:r>
            <a:r>
              <a:rPr lang="en-US" sz="2400" i="1" dirty="0" err="1" smtClean="0"/>
              <a:t>amitchelliae</a:t>
            </a:r>
            <a:r>
              <a:rPr lang="en-US" sz="2400" dirty="0" smtClean="0"/>
              <a:t>. Gametes can also reproduce </a:t>
            </a:r>
            <a:r>
              <a:rPr lang="en-US" sz="2400" dirty="0" err="1" smtClean="0"/>
              <a:t>parthenogenetically</a:t>
            </a:r>
            <a:r>
              <a:rPr lang="en-US" sz="2400" dirty="0" smtClean="0"/>
              <a:t> to form asexual progenies, for example in </a:t>
            </a:r>
            <a:r>
              <a:rPr lang="en-US" sz="2400" i="1" dirty="0" err="1" smtClean="0"/>
              <a:t>Ectocarpus</a:t>
            </a:r>
            <a:r>
              <a:rPr lang="en-US" sz="2400" dirty="0" smtClean="0"/>
              <a:t> . Asexual reproduction </a:t>
            </a:r>
            <a:r>
              <a:rPr lang="en-US" sz="2400" dirty="0" smtClean="0"/>
              <a:t>is absent </a:t>
            </a:r>
            <a:r>
              <a:rPr lang="en-US" sz="2400" dirty="0" smtClean="0"/>
              <a:t>in </a:t>
            </a:r>
            <a:r>
              <a:rPr lang="en-US" sz="2400" i="1" dirty="0" err="1" smtClean="0"/>
              <a:t>Laminaria</a:t>
            </a:r>
            <a:endParaRPr lang="en-US" sz="2400" i="1" dirty="0" smtClean="0"/>
          </a:p>
          <a:p>
            <a:pPr indent="361950" algn="just"/>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7676" y="1638300"/>
            <a:ext cx="11344274" cy="4362450"/>
          </a:xfrm>
        </p:spPr>
        <p:txBody>
          <a:bodyPr>
            <a:noAutofit/>
          </a:bodyPr>
          <a:lstStyle/>
          <a:p>
            <a:pPr marL="0" indent="361950" algn="just">
              <a:lnSpc>
                <a:spcPct val="100000"/>
              </a:lnSpc>
              <a:spcBef>
                <a:spcPts val="0"/>
              </a:spcBef>
              <a:buNone/>
            </a:pPr>
            <a:r>
              <a:rPr lang="en-US" sz="2400" dirty="0" smtClean="0"/>
              <a:t>In </a:t>
            </a:r>
            <a:r>
              <a:rPr lang="en-US" sz="2400" dirty="0" err="1" smtClean="0"/>
              <a:t>pheophyceae</a:t>
            </a:r>
            <a:r>
              <a:rPr lang="en-US" sz="2400" dirty="0" smtClean="0"/>
              <a:t> sexual reproduction takes place by the formation of flagellate gametes that are formed inside </a:t>
            </a:r>
            <a:r>
              <a:rPr lang="en-US" sz="2400" dirty="0" err="1" smtClean="0"/>
              <a:t>gametangia</a:t>
            </a:r>
            <a:r>
              <a:rPr lang="en-US" sz="2400" dirty="0" smtClean="0"/>
              <a:t>. </a:t>
            </a:r>
            <a:r>
              <a:rPr lang="en-US" sz="2400" dirty="0" err="1" smtClean="0"/>
              <a:t>Multicellular</a:t>
            </a:r>
            <a:r>
              <a:rPr lang="en-US" sz="2400" dirty="0" smtClean="0"/>
              <a:t> </a:t>
            </a:r>
            <a:r>
              <a:rPr lang="en-US" sz="2400" dirty="0" err="1" smtClean="0"/>
              <a:t>gametangia</a:t>
            </a:r>
            <a:r>
              <a:rPr lang="en-US" sz="2400" dirty="0" smtClean="0"/>
              <a:t> are formed only in some of the brown algae. </a:t>
            </a:r>
          </a:p>
          <a:p>
            <a:pPr marL="0" indent="361950" algn="just">
              <a:lnSpc>
                <a:spcPct val="100000"/>
              </a:lnSpc>
              <a:spcBef>
                <a:spcPts val="0"/>
              </a:spcBef>
              <a:buNone/>
            </a:pPr>
            <a:r>
              <a:rPr lang="en-US" sz="2400" dirty="0" smtClean="0"/>
              <a:t>The haploid </a:t>
            </a:r>
            <a:r>
              <a:rPr lang="en-US" sz="2400" dirty="0" err="1" smtClean="0"/>
              <a:t>thalli</a:t>
            </a:r>
            <a:r>
              <a:rPr lang="en-US" sz="2400" dirty="0" smtClean="0"/>
              <a:t> form ranges from </a:t>
            </a:r>
            <a:r>
              <a:rPr lang="en-US" sz="2400" dirty="0" err="1" smtClean="0"/>
              <a:t>isogamous</a:t>
            </a:r>
            <a:r>
              <a:rPr lang="en-US" sz="2400" dirty="0" smtClean="0"/>
              <a:t> (both male and female gametes exactly similar), </a:t>
            </a:r>
            <a:r>
              <a:rPr lang="en-US" sz="2400" dirty="0" err="1" smtClean="0"/>
              <a:t>anisogamous</a:t>
            </a:r>
            <a:r>
              <a:rPr lang="en-US" sz="2400" dirty="0" smtClean="0"/>
              <a:t> (female gamete larger than male) to </a:t>
            </a:r>
            <a:r>
              <a:rPr lang="en-US" sz="2400" dirty="0" err="1" smtClean="0"/>
              <a:t>oogamous</a:t>
            </a:r>
            <a:r>
              <a:rPr lang="en-US" sz="2400" dirty="0" smtClean="0"/>
              <a:t> (small </a:t>
            </a:r>
            <a:r>
              <a:rPr lang="en-US" sz="2400" dirty="0" smtClean="0"/>
              <a:t>flagellated </a:t>
            </a:r>
            <a:r>
              <a:rPr lang="en-US" sz="2400" dirty="0" smtClean="0"/>
              <a:t>male and large non-flagellated female gametes). </a:t>
            </a:r>
          </a:p>
          <a:p>
            <a:pPr marL="0" indent="361950" algn="just">
              <a:lnSpc>
                <a:spcPct val="100000"/>
              </a:lnSpc>
              <a:spcBef>
                <a:spcPts val="0"/>
              </a:spcBef>
              <a:buNone/>
            </a:pPr>
            <a:endParaRPr lang="en-US" sz="900" dirty="0" smtClean="0"/>
          </a:p>
          <a:p>
            <a:pPr marL="0" indent="361950" algn="just">
              <a:lnSpc>
                <a:spcPct val="100000"/>
              </a:lnSpc>
              <a:spcBef>
                <a:spcPts val="0"/>
              </a:spcBef>
              <a:buNone/>
            </a:pPr>
            <a:r>
              <a:rPr lang="en-US" sz="2400" dirty="0" smtClean="0"/>
              <a:t>The </a:t>
            </a:r>
            <a:r>
              <a:rPr lang="en-US" sz="2400" dirty="0" smtClean="0"/>
              <a:t>sexual reproduction is through fusion of flagellated male and female gametes or fusion of flagellated male and large non-flagellated female gametes. The haploid (</a:t>
            </a:r>
            <a:r>
              <a:rPr lang="en-US" sz="2400" dirty="0" err="1" smtClean="0"/>
              <a:t>gametangial</a:t>
            </a:r>
            <a:r>
              <a:rPr lang="en-US" sz="2400" dirty="0" smtClean="0"/>
              <a:t>) and diploid (sporangial) </a:t>
            </a:r>
            <a:r>
              <a:rPr lang="en-US" sz="2400" dirty="0" err="1" smtClean="0"/>
              <a:t>thalli</a:t>
            </a:r>
            <a:r>
              <a:rPr lang="en-US" sz="2400" dirty="0" smtClean="0"/>
              <a:t> may be similar (isomorphic) as in </a:t>
            </a:r>
            <a:r>
              <a:rPr lang="en-US" sz="2400" i="1" dirty="0" err="1" smtClean="0"/>
              <a:t>Ectocarpales</a:t>
            </a:r>
            <a:r>
              <a:rPr lang="en-US" sz="2400" dirty="0" smtClean="0"/>
              <a:t> or different (</a:t>
            </a:r>
            <a:r>
              <a:rPr lang="en-US" sz="2400" dirty="0" err="1" smtClean="0"/>
              <a:t>heteromorphic</a:t>
            </a:r>
            <a:r>
              <a:rPr lang="en-US" sz="2400" dirty="0" smtClean="0"/>
              <a:t>) in appearance for example in </a:t>
            </a:r>
            <a:r>
              <a:rPr lang="en-US" sz="2400" i="1" dirty="0" err="1" smtClean="0"/>
              <a:t>Laminariales</a:t>
            </a:r>
            <a:r>
              <a:rPr lang="en-US" sz="2400" dirty="0" smtClean="0"/>
              <a:t>, or the </a:t>
            </a:r>
            <a:r>
              <a:rPr lang="en-US" sz="2400" dirty="0" err="1" smtClean="0"/>
              <a:t>gametangial</a:t>
            </a:r>
            <a:r>
              <a:rPr lang="en-US" sz="2400" dirty="0" smtClean="0"/>
              <a:t> generation may be extremely reduced (</a:t>
            </a:r>
            <a:r>
              <a:rPr lang="en-US" sz="2400" i="1" dirty="0" err="1" smtClean="0"/>
              <a:t>Fucales</a:t>
            </a:r>
            <a:r>
              <a:rPr lang="en-US" sz="2400" dirty="0" smtClean="0"/>
              <a:t>).</a:t>
            </a:r>
            <a:endParaRPr lang="ru-RU" sz="2400" dirty="0"/>
          </a:p>
        </p:txBody>
      </p:sp>
      <p:sp>
        <p:nvSpPr>
          <p:cNvPr id="5" name="Прямоугольник 4"/>
          <p:cNvSpPr/>
          <p:nvPr/>
        </p:nvSpPr>
        <p:spPr>
          <a:xfrm>
            <a:off x="529263" y="1155622"/>
            <a:ext cx="4046877" cy="566309"/>
          </a:xfrm>
          <a:prstGeom prst="rect">
            <a:avLst/>
          </a:prstGeom>
        </p:spPr>
        <p:txBody>
          <a:bodyPr wrap="none">
            <a:spAutoFit/>
          </a:bodyPr>
          <a:lstStyle/>
          <a:p>
            <a:pPr lvl="0" indent="361950" algn="just">
              <a:lnSpc>
                <a:spcPct val="110000"/>
              </a:lnSpc>
            </a:pPr>
            <a:r>
              <a:rPr lang="en-US" sz="2800" b="1" i="1" dirty="0" smtClean="0">
                <a:solidFill>
                  <a:srgbClr val="ED7D31"/>
                </a:solidFill>
              </a:rPr>
              <a:t>3 - Sexual </a:t>
            </a:r>
            <a:r>
              <a:rPr lang="en-US" sz="2800" b="1" i="1" dirty="0" smtClean="0">
                <a:solidFill>
                  <a:srgbClr val="ED7D31"/>
                </a:solidFill>
              </a:rPr>
              <a:t>Reproduction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1950" y="503932"/>
            <a:ext cx="5429251" cy="6001643"/>
          </a:xfrm>
          <a:prstGeom prst="rect">
            <a:avLst/>
          </a:prstGeom>
        </p:spPr>
        <p:txBody>
          <a:bodyPr wrap="square">
            <a:spAutoFit/>
          </a:bodyPr>
          <a:lstStyle/>
          <a:p>
            <a:r>
              <a:rPr lang="en-US" sz="2400" b="1" dirty="0" smtClean="0">
                <a:solidFill>
                  <a:schemeClr val="accent2"/>
                </a:solidFill>
              </a:rPr>
              <a:t>3 - Life </a:t>
            </a:r>
            <a:r>
              <a:rPr lang="en-US" sz="2400" b="1" dirty="0" smtClean="0">
                <a:solidFill>
                  <a:schemeClr val="accent2"/>
                </a:solidFill>
              </a:rPr>
              <a:t>Cycle</a:t>
            </a:r>
          </a:p>
          <a:p>
            <a:r>
              <a:rPr lang="en-US" sz="2400" dirty="0" smtClean="0"/>
              <a:t>Brown algal life cycle shows alteration of generations of haploid and diploid organisms: </a:t>
            </a:r>
          </a:p>
          <a:p>
            <a:pPr marL="266700"/>
            <a:r>
              <a:rPr lang="en-US" sz="2400" dirty="0" smtClean="0"/>
              <a:t>1 - Haploid </a:t>
            </a:r>
            <a:r>
              <a:rPr lang="en-US" sz="2400" dirty="0" smtClean="0"/>
              <a:t>gametophytes (n) give rise to haploid gametes by mitosis.</a:t>
            </a:r>
          </a:p>
          <a:p>
            <a:pPr marL="266700"/>
            <a:r>
              <a:rPr lang="en-US" sz="2400" dirty="0" smtClean="0"/>
              <a:t>2 - male </a:t>
            </a:r>
            <a:r>
              <a:rPr lang="en-US" sz="2400" dirty="0" smtClean="0"/>
              <a:t>and female gametes (n) fusion give rise to zygote (2n) that forms diploid </a:t>
            </a:r>
            <a:r>
              <a:rPr lang="en-US" sz="2400" dirty="0" err="1" smtClean="0"/>
              <a:t>sporophyte</a:t>
            </a:r>
            <a:endParaRPr lang="en-US" sz="2400" dirty="0" smtClean="0"/>
          </a:p>
          <a:p>
            <a:pPr marL="266700"/>
            <a:r>
              <a:rPr lang="en-US" sz="2400" dirty="0" smtClean="0"/>
              <a:t>3 - The </a:t>
            </a:r>
            <a:r>
              <a:rPr lang="en-US" sz="2400" dirty="0" err="1" smtClean="0"/>
              <a:t>sporophyte</a:t>
            </a:r>
            <a:r>
              <a:rPr lang="en-US" sz="2400" dirty="0" smtClean="0"/>
              <a:t> (2n) produces </a:t>
            </a:r>
            <a:r>
              <a:rPr lang="en-US" sz="2400" dirty="0" err="1" smtClean="0"/>
              <a:t>meiospores</a:t>
            </a:r>
            <a:r>
              <a:rPr lang="en-US" sz="2400" dirty="0" smtClean="0"/>
              <a:t> (n) by meiosis which </a:t>
            </a:r>
            <a:r>
              <a:rPr lang="en-US" sz="2400" dirty="0" smtClean="0"/>
              <a:t>germinate </a:t>
            </a:r>
            <a:r>
              <a:rPr lang="en-US" sz="2400" dirty="0" smtClean="0"/>
              <a:t>and</a:t>
            </a:r>
          </a:p>
          <a:p>
            <a:pPr marL="266700"/>
            <a:r>
              <a:rPr lang="en-US" sz="2400" dirty="0" smtClean="0"/>
              <a:t>4 - forms </a:t>
            </a:r>
            <a:r>
              <a:rPr lang="en-US" sz="2400" dirty="0" smtClean="0"/>
              <a:t>haploid gametophyte.</a:t>
            </a:r>
          </a:p>
          <a:p>
            <a:pPr marL="266700"/>
            <a:r>
              <a:rPr lang="en-US" sz="2400" dirty="0" smtClean="0"/>
              <a:t>5 - Brown </a:t>
            </a:r>
            <a:r>
              <a:rPr lang="en-US" sz="2400" dirty="0" smtClean="0"/>
              <a:t>algae life cycle may be isomorphic, </a:t>
            </a:r>
            <a:r>
              <a:rPr lang="en-US" sz="2400" dirty="0" err="1" smtClean="0"/>
              <a:t>heteromorphic</a:t>
            </a:r>
            <a:r>
              <a:rPr lang="en-US" sz="2400" dirty="0" smtClean="0"/>
              <a:t> and </a:t>
            </a:r>
            <a:r>
              <a:rPr lang="en-US" sz="2400" dirty="0" err="1" smtClean="0"/>
              <a:t>Diplontic</a:t>
            </a:r>
            <a:r>
              <a:rPr lang="en-US" sz="2400" dirty="0" smtClean="0"/>
              <a:t>.</a:t>
            </a:r>
            <a:endParaRPr lang="ru-RU" sz="2400" dirty="0"/>
          </a:p>
        </p:txBody>
      </p:sp>
      <p:pic>
        <p:nvPicPr>
          <p:cNvPr id="6" name="Picture 2" descr="C:\Users\ADM\Documents\Karime\2018\Lectures\Biodiversity of plants\9f3a7390af44b8215de9ef0da7ae18a5.png"/>
          <p:cNvPicPr>
            <a:picLocks noGrp="1" noChangeAspect="1" noChangeArrowheads="1"/>
          </p:cNvPicPr>
          <p:nvPr>
            <p:ph idx="1"/>
          </p:nvPr>
        </p:nvPicPr>
        <p:blipFill>
          <a:blip r:embed="rId2" cstate="print"/>
          <a:srcRect/>
          <a:stretch>
            <a:fillRect/>
          </a:stretch>
        </p:blipFill>
        <p:spPr bwMode="auto">
          <a:xfrm>
            <a:off x="5971853" y="1120180"/>
            <a:ext cx="6028260" cy="460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409955" y="0"/>
            <a:ext cx="4638314" cy="3240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419480" y="3240075"/>
            <a:ext cx="4638314" cy="3240000"/>
          </a:xfrm>
          <a:prstGeom prst="rect">
            <a:avLst/>
          </a:prstGeom>
          <a:noFill/>
          <a:ln w="9525">
            <a:noFill/>
            <a:miter lim="800000"/>
            <a:headEnd/>
            <a:tailEnd/>
          </a:ln>
        </p:spPr>
      </p:pic>
      <p:sp>
        <p:nvSpPr>
          <p:cNvPr id="6" name="Прямоугольник 5"/>
          <p:cNvSpPr/>
          <p:nvPr/>
        </p:nvSpPr>
        <p:spPr>
          <a:xfrm>
            <a:off x="7871439" y="2425184"/>
            <a:ext cx="2742482" cy="369332"/>
          </a:xfrm>
          <a:prstGeom prst="rect">
            <a:avLst/>
          </a:prstGeom>
        </p:spPr>
        <p:txBody>
          <a:bodyPr wrap="none">
            <a:spAutoFit/>
          </a:bodyPr>
          <a:lstStyle/>
          <a:p>
            <a:r>
              <a:rPr lang="en-US" dirty="0" smtClean="0"/>
              <a:t>Fig.: Life cycle of </a:t>
            </a:r>
            <a:r>
              <a:rPr lang="en-US" dirty="0" err="1" smtClean="0"/>
              <a:t>Laminaria</a:t>
            </a:r>
            <a:endParaRPr lang="ru-RU" dirty="0"/>
          </a:p>
        </p:txBody>
      </p:sp>
      <p:sp>
        <p:nvSpPr>
          <p:cNvPr id="5" name="TextBox 4"/>
          <p:cNvSpPr txBox="1"/>
          <p:nvPr/>
        </p:nvSpPr>
        <p:spPr>
          <a:xfrm>
            <a:off x="2876550" y="742950"/>
            <a:ext cx="561975" cy="461665"/>
          </a:xfrm>
          <a:prstGeom prst="rect">
            <a:avLst/>
          </a:prstGeom>
          <a:noFill/>
        </p:spPr>
        <p:txBody>
          <a:bodyPr wrap="square" rtlCol="0">
            <a:spAutoFit/>
          </a:bodyPr>
          <a:lstStyle/>
          <a:p>
            <a:r>
              <a:rPr lang="en-US" sz="2400" b="1" dirty="0" smtClean="0">
                <a:solidFill>
                  <a:srgbClr val="FF0000"/>
                </a:solidFill>
              </a:rPr>
              <a:t>2n</a:t>
            </a:r>
            <a:endParaRPr lang="ru-RU" sz="2400" b="1" dirty="0">
              <a:solidFill>
                <a:srgbClr val="FF0000"/>
              </a:solidFill>
            </a:endParaRPr>
          </a:p>
        </p:txBody>
      </p:sp>
      <p:sp>
        <p:nvSpPr>
          <p:cNvPr id="7" name="TextBox 6"/>
          <p:cNvSpPr txBox="1"/>
          <p:nvPr/>
        </p:nvSpPr>
        <p:spPr>
          <a:xfrm>
            <a:off x="2914650" y="4133850"/>
            <a:ext cx="790575" cy="461665"/>
          </a:xfrm>
          <a:prstGeom prst="rect">
            <a:avLst/>
          </a:prstGeom>
          <a:noFill/>
        </p:spPr>
        <p:txBody>
          <a:bodyPr wrap="square" rtlCol="0">
            <a:spAutoFit/>
          </a:bodyPr>
          <a:lstStyle/>
          <a:p>
            <a:r>
              <a:rPr lang="en-US" sz="2400" b="1" dirty="0" smtClean="0">
                <a:solidFill>
                  <a:srgbClr val="FF0000"/>
                </a:solidFill>
              </a:rPr>
              <a:t>1n</a:t>
            </a:r>
            <a:endParaRPr lang="ru-RU" sz="24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528142" y="1133475"/>
            <a:ext cx="10972800" cy="3533775"/>
          </a:xfrm>
          <a:prstGeom prst="rect">
            <a:avLst/>
          </a:prstGeom>
        </p:spPr>
        <p:txBody>
          <a:bodyPr>
            <a:normAutofit/>
          </a:bodyPr>
          <a:lstStyle/>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division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Cyanophyta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Myxophyta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commonly known as blue-green algae, consists of a single class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Cyanophyceae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228600" marR="0" lvl="0" indent="-22860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reference to “algae” in the name of these organisms indicates that the designation is used loosely for they are often considered to be more closely related to bacteria than to true algae. </a:t>
            </a:r>
          </a:p>
          <a:p>
            <a:pPr marL="228600" marR="0" lvl="0" indent="-2286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cell walls of blue-green algae differ from those of most bacteria in that they usually contain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cellulose,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but like those of bacteria, they also usually seem to contain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muramic</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acid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Outside the cell wall proper, there is often a layer of a more or less firm, gelatinous material called a sheath, composed of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pectic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materials.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57188"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Заголовок 1"/>
          <p:cNvSpPr txBox="1">
            <a:spLocks/>
          </p:cNvSpPr>
          <p:nvPr/>
        </p:nvSpPr>
        <p:spPr>
          <a:xfrm>
            <a:off x="890092" y="407715"/>
            <a:ext cx="10972800" cy="562074"/>
          </a:xfrm>
          <a:prstGeom prst="rect">
            <a:avLst/>
          </a:prstGeo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solidFill>
                <a:effectLst/>
                <a:uLnTx/>
                <a:uFillTx/>
                <a:latin typeface="+mj-lt"/>
                <a:ea typeface="+mj-ea"/>
                <a:cs typeface="+mj-cs"/>
              </a:rPr>
              <a:t>Blue-green Algae (Division </a:t>
            </a:r>
            <a:r>
              <a:rPr kumimoji="0" lang="en-US" sz="3200" b="1" i="0" u="none" strike="noStrike" kern="1200" cap="none" spc="0" normalizeH="0" baseline="0" noProof="0" dirty="0" err="1" smtClean="0">
                <a:ln>
                  <a:noFill/>
                </a:ln>
                <a:solidFill>
                  <a:schemeClr val="accent2"/>
                </a:solidFill>
                <a:effectLst/>
                <a:uLnTx/>
                <a:uFillTx/>
                <a:latin typeface="+mj-lt"/>
                <a:ea typeface="+mj-ea"/>
                <a:cs typeface="+mj-cs"/>
              </a:rPr>
              <a:t>Cyanophyta</a:t>
            </a:r>
            <a:r>
              <a:rPr kumimoji="0" lang="en-US" sz="3200" b="1" i="0" u="none" strike="noStrike" kern="1200" cap="none" spc="0" normalizeH="0" baseline="0" noProof="0" dirty="0" smtClean="0">
                <a:ln>
                  <a:noFill/>
                </a:ln>
                <a:solidFill>
                  <a:schemeClr val="accent2"/>
                </a:solidFill>
                <a:effectLst/>
                <a:uLnTx/>
                <a:uFillTx/>
                <a:latin typeface="+mj-lt"/>
                <a:ea typeface="+mj-ea"/>
                <a:cs typeface="+mj-cs"/>
              </a:rPr>
              <a:t>)</a:t>
            </a:r>
            <a:endParaRPr kumimoji="0" lang="en-US" sz="3200" b="1" i="0" u="none" strike="noStrike" kern="1200" cap="none" spc="0" normalizeH="0" baseline="0" noProof="0" dirty="0">
              <a:ln>
                <a:noFill/>
              </a:ln>
              <a:solidFill>
                <a:schemeClr val="accent2"/>
              </a:solidFill>
              <a:effectLst/>
              <a:uLnTx/>
              <a:uFillTx/>
              <a:latin typeface="+mj-lt"/>
              <a:ea typeface="+mj-ea"/>
              <a:cs typeface="+mj-cs"/>
            </a:endParaRPr>
          </a:p>
        </p:txBody>
      </p:sp>
      <p:sp>
        <p:nvSpPr>
          <p:cNvPr id="28674" name="AutoShape 2" descr="data:image/jpeg;base64,/9j/4AAQSkZJRgABAQAAAQABAAD/2wCEAAoHCBUWFRgWFhUYGBgYHBwaGBwaGhwcHBweHBwZGhoaHBgeIS4lHB4rHxgYJjgmKy8xNTU1GiQ7QDszPy40NTEBDAwMEA8QHxISHzQsJCs0NDc0NDQ0NDQ0NDQ0NDQ0NDQ0NDQ0NDQ0NDQ0NDQ0NDQ0NDQ0NDQ0NDQ0NDQ0ND00NP/AABEIAMIBAwMBIgACEQEDEQH/xAAbAAABBQEBAAAAAAAAAAAAAAAAAQIEBQYDB//EADwQAAEDAgQEBAQEBAUFAQAAAAEAAhEDIQQSMUEFUWFxIoGRoTKxwfAGE9HhFBVCUiNicoLxM5KiwuLS/8QAGgEAAgMBAQAAAAAAAAAAAAAAAAECBAUDBv/EAC4RAAIBAwMDAwMDBQEAAAAAAAABAgMEERIhMQVBYRNRcSIygSOR0TNCocHwFP/aAAwDAQACEQMRAD8A9NQEAoUhFTxvC5myNlH4biGubker5zQQqfF8Iky2xVW6tY146WCCng6bHZpUXiGJzkNZpKX+WVDYut5qbTwbaTS83gGFUtemKlLXJjz7HTDvbSaG6uiwFzPZNqYupOjG9zJ84CrcbifyhqM7xJnW+w5QqL+KJuSYPxN279bLjcdTlqcaSWFtl75+CLeDXs4i8fExrm82mfaxU+k9jxmbBHksQ3iLqcakzftaIvrv5FaDBYtste2zXmHDaefndd7K/lVloqJJvhrh+AjLUXa41MS1upUfiGJy6bqoZSe8k7K/UqxprLGXQx7OalUqoKz7+FPF5K54XEuY6DMLjSuoTeELc0dmxlFhePWYSNJm41E2t7FLRqSJCWb/AD8zrPUlWsDBh9kPMOBtfw35wTE7T9EgcNPltfL57ocYjv8AQjy1nyTAGkxeNbx7J7VyLyDMTNwPLeLTafNdC+ATBjXSY8tUAIRzKY8ggjysLX3ncpxeLi/KMpBOm2sXTwPL1+qQEbiDZYR0WbwozUXtFi0kQVq6jZCy9c/k1rzkfY9DsVXu6Tq0HBc9vwBisfScHmRpzMpXP8MugHaLXnQDYLTcU4d4g8C2/mqvG0w4jLAgSLWke8rzqq8Ra45FGWnZlfTc8gQL9Y5mxCX80AAEAGTmBvMTYD0HNK+reD+/S/NNwtIvdET4p663uui92tiWssuCUyXtMSTrYRPotEBnxI/yNAPKVxw7RQZnd8X9POdrKx4BhXXe/wCJ1zK0OmUm5OtJeERXBeNFkJSkWsSBCEJgVHDeJh46q2aZWMrUjSeC3SVp+HYjO0Fc6dSNSOqJHwTUgKUoUxhKhcVd4ByzNntmCmrhi6Odjm9LfRDWwGT42JqkuE2gAkgX316Qq8hueQZnabidfnqr3H4T80T/AFizxyPPsYVS/APZlJBy2zREgEgazMaT3XkZRdOfpz2aISzqA0Je0PkmDMuMAQLAR79QrIECicvMRr/cIsQFyGHe4tgAkSARYCI/+Va4Ph4hrDGVkOeRpOzb/eis2dFzuIyT2Ty/wNLfKOPEXTkB5Kxw3gZIGipuPcYpNcAwh0WMXiOugTcF+J2ZfE0gc9tuSt9Qcp5USSa4LbDY4udBFlH4qy8hSMHjKDvE0687KHjq2Z0BUbKnUU+MD7bk/hL/AAD0ViW8vMdlC4fSytCmlenEhrvRIXHlbcj77J+ZIWC8WlMBGzHT399tU6B5JABY6m89PJLKYwH3ufVCEIAUKBxXh7ajSCFOSgoTwBkRUfS8DwXMFgYJMdeaa7B0H3a8Anrz6LV1sO12oVZiOAscZiCqlayo1nl7P3RFrPJQfyGk27njqSQu9B1GmIY3O7aBb1Vk38Os6qww3C2M0AXKHTaMXmTb+eAS8FRg+HvqPz1L8hFh2Wjp0w0QErWgaIJV/ZLC4JAUIQgAQhCYGa4ixrmAkwV3/DtWQQdjbr1UPijA1gaZXfg2EMAtJnv9zdZvS01RWRPsaQhImsedCnBaQAhCEARMTgg85mnK/n96hRn4epo6mx8byR7XVogd1ynShU++KfzyMgYfBVHG+VjNw3X1KqOO8RA/wqchogOIt1ieZn37rUkwxxXm1cl5I3c68yblxPlEqndONGGIJJeCMnsRHtLg7K0ANA9QSIHkVXV6Tg/LlcA0aSd91qsPRGUsbHIu2v8AMWlNxuCFTLENdGp/q8+9+ixVcPVl8EdLaM7Re4OOoI0jb156Ld/hhwqtIdGYcr9iO6ybcI4QIPxAG0wN+5Wg/DGIAqDLoREzrBmY21PqtC0q5ngIto1gZFkBs8/Q/YS4+uym0vfpsNyeSzFTjWIqk/ly1o1aLW55u20HRalW4hTWWTbSNQWH+0+iQLJtxGJaZD3yC0ECHNvc3EE91ccM422ocj4a8WLhpm5OFlzpXcJvCYsotEIc0jVCtkgQhCABCEIAEShCQCyklCEACEITAEIQgAQhCBmPc59Z4EWWlwVDIBGwhMweCDRp8vdTWthRhCMI6YkV7ia/feUpKRxj6JQOaYCohc61YNVfU4uwc0N45AtIQq6lxZh6d1PY8FAHaJYQvOcZT/Le6Wuhp8V5kA6xtNl6Kx0FUX4g4RmOdokaObzVO7pOcdhSWxm8VxUAlzGugAchz2O0Qn4fiAe7xsgkEecjRRK1Il0xazQ29ogAR0mb8kx1M5w8D4DInQ3573WA6GNsbkdTJ+LqPMENIBgSdYF9PM31Vn+HMM59UOdsL93XFu0qqpMqPf4XEk6CNjzJ0AlbTg2AFFuY3e67jzP/AAtGwt5Repoa3ZT/AIhxOfEZDmysAgC4nQkg9z7clGwzcnivGwGpmAPFEkxCdx9pbVfyeZF4mb25bX6qLhKWTX4SLQcxvOhO/XlC4XuZVMNj7jqrHsDiDMiCBNt9Tso1QZHtNg05bEHPIvIjaefNW2eGHLDovDufWPuyqse97sroJbMyyINwBIXCMnrSXIPg2OAr56THTJ+E+Vx7ELsonBaJZQaHalxPsB8wVLXpaf2Ia4BCE11QBTyMchQavE2AwJceTRJ9Am/zIjWk8DnkcngCwQo2HxzH6G/JSUNNcgCEIQAIQhAAhCEDEQlQgBBtZI+qG9TyC5sw4iMzu2Ywu9Ok0fC377oEcWgm5RiaoY0k91JFJ3JUvHnkCL3Ki2ksiZWOqvqvt8tOymUuGM1cb7pMG0NZm3O6iiu+5+JefuLmtVm40+wZwdavDNSw+SXAYoscGP00SYWq5rrgwUcVbDgV1s7iop6ZhyaJjpC6sfsVB4a/MwHopTitzwNHLE8NpPkxB5ix9QQfdUz+GUcxbmcSD8PiPnEqfj8SbU2GC67j/a3c/fMKpdig0ljIDRuDmLjzJG6zryvSoLjMucfyJ4W7LSh/hgZKY6S5o9h9U88SIPjY5g5i7fULKV8e4PcASZsehGpI7FSMHxo7y68GBYTIGp6aR+9On1SpHdwTXjZgmjQcZwAxDAWEF7NDzF7d76b+izrKzm+F7cjjOYkwbTPnpZXVDFCm5rmnwOgFv9pOhHIH2Kn8QqsLZexrgfInzGqvTo07qCqR4f7rwDXdGMbWDXB2a7ZhsnXYkkaRfVS+G8PfXdLnjIDDzsew+/quzzTcSGUhe1yXdpBMHzBXdrHwIkAaAWA6ACw1VeNGlSknJ7i0mlD22AsAICFm6ONcwwZPf9Ve4XEB4lakJxmvpJHdU9d5qF0uIpM1jVx1yg/NTuK1clNxGsWVNxV5p0wxmohukkuN3HzJVe9uHQpZXLeF/IDq3EGs8DMrb6DmdPFuTIuVGZxhwMkkWJDZhx2PpfRQGVmtlzRyIm0xBM3+8oXNzMozHTUkGDIk+Zv5xdecblJ6pNt++RZZe4bFMramHDR4gOHfTMLiys8BiTJY/wCJu+xB+EjuFmKOQnOHOm5DfcjPNztsrdzzkpviCx2U3nwvuATvBHuVq9MvJOfozeU+M8pgnkvShOaJiEx1RgsXiel/ktl7cjFQmCuz+/1BH0XUs31HS6E0+BjUIQmAIQhAD2NBnkNVR8S/Ewa7JTIAGr4nvAXb8QYkspNYLF5gnkIuszj+HgQGm+nhv7rPu7pU9iEvBId+IKodJqO5iAIg8rXT6/Hw9uWqLf3gRE2uFXswMtl1zJEt2udtOfsm1qTWtFpzi8mLhx0Hr00VGF7LVhi3RosG3M0sUKrQqMnKJuo/BnPyZhqwx/s1b9R2AVl/NLXC43FrVU3OG6Y+QwGckFw29E3iTg4gA6FNdjZByiJXbh2BJOZ3P3ViztJueqewcFtgm5WAdElatBsutQ5QoTGZytWtV0LJJIp6mKJ/NfuTlHQAT8z7BVmGe95DWkNIJgDWNPQn5bK7r4TKHtjW/wB+iylakWPgksBsHb+u2683Vq+rXlq57Cls9y5qUWsPw5yfafclcq2FvmZaLeExuJBJ8/RGFxjRBfOkFwESRIBjlEGylVK7SSGRcCSdL6nnz+wuOlx3IkrDVs7CwtIGUgdxoZnnChNxZq02ayLH0CkYJuVj6mmUOteJ2AnnZQsNhjTY0HWxWt03VG3njjO3yNcF7hMO1jJIXH+YwYyrvUJLAQoLKU6iVjTc51HqY299iViaQezMLEJnC60Pjn8wpNJuVhVfw5hz+ZK2OmTlnS2PsXXGWk0iRtf6qo420F2abGHR0MEm9tJO2i0b6YcwtKo/yy4flEw9lhvnZyjcjSFb6nQlVopx5Tz+AaysFVRewtDgAfcXNybmDfsoL6pe4zaT8J0AOgB5CRfzXXEYd7CS3bkZBFyde/KyZg8OS8RobgTeBoJGuh+wvPJqKbyQzsc3ueDAJtaBc7THPa3RaNvhoCYb4mCd7Ek25xbzUDBcM/xDIMgbmxB1Ig2/ddeIVpf4bsot8PJz3CzjzaAWx3V+xj9frY2is592SiiZxXjAa3IIsLgiWjo7m48tlnsTxFz7ye0wJPMC1rFRH1i4kPzmRY/D6xt0TMOYkEF0TH1lKvdTnJ7k1zsdqXEaguX6E3vlif6mhXPDONlozF5jWDrvI/zCbeio678wALctomY+9VxcxrRIGYTABPO37qFK4mnlPDE8rk9Mw+IbUbmaRO4+oT1lPw5jiDEakujQ2iQ7uJ9Oq1jxy0MEea9Bb1fUjkBEJsoXcCt/FFOW0nbB0GNvuFmm1DIv4Jjpba2g/RbirRbVY6m7fQ8uSyONwlWk/KWiNBAhpGmv3Cyr2hKe6RCXuOygH3m5trsqjE0zndc5T8MTadtLKU5hnUQdBrrE9gpWAwdSo8gCZdJcfhaPWJjZZ9C3qOQm8lz+GaRdTe51xZoJ5XP/ALKRU4Uw/wBKsaVJrGBjdBqefPzSL0NOOmOCSWxCo8OY3ZTGMAQkcYElTDBxxAkFQqTy0rniuLAktYC4jXkO5VHXrVXOsW9p+qp3Tp6cOST+Rpl5xJ5jMBp9ws/iaRqXYRAIJHIjY7jdPpcRewhtRsA2nUK7p8LY/wAbCWu5tsqEenKr9alv2fK/ISeoosJSgj8waA21JkCCY13UnA8OzFxa2GzckkCLx6T0V4MDWGj2nqWiU8cOLv8AqPLx/bo30FvVEekzcszkseCOCPhqAqENaIpMMk7Pd0/yhHF8JNwNLK3Y0AQBASPYCFrQpQhBQitl/wBkkUOBxYAyuUouZ8SdX4aCZFio54Y7mqFTpsZy1IPk5YnG5vC1TOGYaL7p+H4cB1VgxkK3Qto0eBcj1FxuDa+Do4XaRrI0gqShWk2uBlQ9r2zmZnJjxNOU7+R29FwAabflVPVo9SBKvpRKrytLeT1SgsgVdLCPfDSAxlpaNT/qcblUn4mhudrRMhxEWjx3jrAhbAOWe/EVGHZ7hwccpAn44I/Rc7yOKOmCwl2QzLcPxbWg6G9tT6+6GuGYuAjcclGruLKhaACZggfCSDOvY69FLdWZlOoPIxb9dV5yUcPKXI44wMxXjaZm1/JQqcxmBPhmABKsH4loYcw19T0ChUsa0NLcovoTsOo9FKGcYS7jljHJZ8HreJj7Xd+WQNpsSRyg+/Rb6ifAzqP1WE4JhwHsguLvjdyFiW3B5reNbla1vIe5ufmt3p6+h+xESEJb9ULQGKuoeCIcAQucoBSazyQOT8Bh9fymegT6mIaxsCGj0C5YqvlHbVZevXfVeWs0Jn9+65zlCmtUgLqtxhg3SUeNMcYzQqj+CY34zJTn8NpuHhN1nvq1HVgDTUawdoVXccrkBrGkhzzHluVT4Wq+k+HXG37qXUrZ6k/2tJ+RV51k6Upw3wm/8AV+MxLaX+GwdydSd5KqcfXsDc6Xgx8lcYvKSXCHOPtPRV+Jw+oLrnnJF5ERsQQT5DmvLQ/Ulqlz3IuLb3HcLxWfwPu0i0hX/A6xY91FxkC7D0Kz3Cy1vhGo053/AE+qumT/ABLIt4DPstLplWSrul2aCLeGn2NOQkTikW6TApClRCAAFEprghu3JHAD8yCmpUACRKkTAEITtBJ0QAgC5Y7C52aXA9Rr6g3TyXE2OUchcp35Z1Of1P6pSipLDAwPEsIWHUZr/EMsgwSReCJ6yqmrhTnJPhAAgxrvGXkV6disK14IcBfUEAg9xt3VVW/D1MizHCbHI4n/AMTKyalhJP6Qx3MRXY50GAABIjfr0sfdSKGBzjM6ObQe2sakfoVqKf4eJ1DoiPhDSdBcmQNFY4HgdNhzES7czJ7ToB2XOnYVHzsN85OHAOHlrQ98T/VbU7N+RP8AwrdxndOc7QCwGgTVr04KnHSgBCELoAyEsp2VEFAim49Vhh9FA4bTyUy/cqz47QLmFV+AeDTy6arJ6tq9LERdygq1Hvcb22SPxD2b/fZWDDlJGkFcH0c5naZ01WLpSW62GopotGPFSkHbrjhg4Q8CctiOYOvyU2jQDKJvrsn8BZIM6FbHScuEk+P9Ca4I+MwstD2CWu19RaPJVtUuyw1hk2i4jWQTFhBWlxGAex3gMTtsfJR6lOvNmtPWCo1OnVE/08NeRspOH8KyS95gC8/RXPBcOXvNUiAbMH+Xmn0uEOe4Gq8uAPw6N9N1dUqQYAANFbs7N0G5TeZP9kiKWBznCY3Q6AmObc8jr36ckjGCOs/VXkSHfmBH5g/bRO5dPqkYmAfZSQEhbAkbbfRLnaSBNz9NUAASpJ9vqlKAEQhCAFATHvaJcZgaae3kCegBTyenT79QqT8RYjKAxs7TtYAON53JZ/2HmuVep6cHIDjjOOmYYLaHVo9iCbf3egVdT40+SRGxEsa2QYi7YPM2Kj4Om03dBDhECTsP+07eQS43DNeCWgBwILRG4O/PlJXn5XlSUsZZHdmh4bxoPIa8GSLb+Qm89HSTsdlbF+WHA21tu3n6XCwVJz2ubmBBknW82gg6DyWz4VVz0hJkjXzkH/ya4/7lq2Vy6i0y5Gn2J0m8802ErCABa5A+X7Jjqi0CQ4hIm5uScgAQiEIARptIIPIjQ9QUoN00jl6/NdG6SRCBHDGsLgQIHhMnUjTbf9lnqtF1J5hsAne5Okm260mUSTsm1sKHagSfZcqlONSOmQiobgmVRMZTudFzbgWMAcTmAnQyp1bDuDw2fDud+nlNk6jhcwiw3tp6ql/4IcEiqxQNSzT4RqeW8eik4as+fy2Ma7KLmJi4A8lO/hQxpAGosOv7p3DwLx/uMRfceRsrMYxt6bcVwLGWM/KqzOe40EW33SsfUY4B1w7cb+SkDFPzxAgXHPzXbHEOYLX36eahb3Mqj3RJpCB8j5pZhcMO68T67wugMa3Vx7EQB8X30v8ANOhNBh3e3n0+9k8pIAcENGnQfUppKcPv0CYCOdCc0z9E12iRhlIBT31EfUfJKSkaZ8jHsUN0TAEIVdxXiIpiBdx0H680ATnVAPiIHP5AfP1Wd/EdRpcHA21tPJoAsDqQ8eSVmEe8ZqjyAbwkxvCqb2RnMjTkenewI/dZl1d2806ercGs7FLTrOd4Q53KSIMb+H2Umg4iQfELTJg8tSouIwVRhAdLmzq2SCNpYLhwv3U7+XPIux0kzIY8wRBEWvprG2iy/QljKWV4Djk5ViHGBET4bibRsZ3J5DXktNwZpbS01gREXlz9Oz2qqwnCy8gOYQBaHawRfNu24m9ztzWkpMAiDYacyTcu8zK07ChKH1SQlu8jiDAHIAegSNZ09U4ppdJNvNahIUoQUIATMhJCEwBhHJOc0BkbbdN0ZUjwVERHpuI7fdlLcubobziLjkUUnSI9EALkBvaee56SuTJbBIdbwgA66EEneBt0K7sKbVjc6T3uCPqk0Ax4zC0GxInc8jy5KHgi5jiAJBMkfp7KXTEAam0be6KlHMZBLTa+/kU5RUouLAlfwzHEPBIjlbXmFwxeJ0Y3217fuuL6RmxMToSn0qQaVCFKMFhDyNos1XY79EsckFnhJXTkQ14uQBvr3unEpGm4JvO/30+SWAgBXCQEnZLKbP3zQAoCCDPRI51uuw7rjjMx8LHw7W8ba2+9UASGb9NOpOv3dcq2KYweJ4HpHm4kNnpKg8V4hkblBvlvPYa+onnIHMHLVsU4kSYDxDpmTG49Y7DRUbi9VJ6YrLE5YNrTxlN0kP6atcL6fCSqVtPPWLjBDbtgyOWqz38U0Ey8eIZTMkdHeXNSeB8UGdzSSS4aEzngaz/eOe4F+arO7lVpSjjDxsEZZe5aYrFuJtAE310UbFshhIcZtqcoBJ/t3EfNJXrEEnKHAiwiZ3HbuudfFBzLm8Exf3ny9Fk0oxihlo3DipSIcJMWJ1HY6hdfw85rmQQTBj/qPIjT4S6Co3CnOawlxJETfqFM/D1LKC4i5uOgWr0fVokpbpPYOyLVrYGWGgD+lsQPLSZ2TpTJ9U7ZbAwJRKSNOn1SoAEJD9wkP3780ALlQnyhG4HNrtOac42M8rIa6ZDov96JGsGt7aXMek9UCFqibiLi0prIA+dilYTt2t96pAC7W/nbkgDkHkkQ095t8+hTvz2AmXAREnbeBJ1PZKKAg5ibnf1II5TA8kr6c6wREZdZgm5J6H/hRy+yAa5xJsCOh+a6s0TXSUrQmApKVzhCSEZUNAIHSlcbJYjumONkwFbvad/O0fVK4ft+hSM3H/CCAb+Wvr72QAlxzPNKdfsfNK1APSUAAG/onN19Pf7KZmgGZtI1HrfT9krL380DMnxyoHVo56ybAEl52+5VfVrgyAxrgZs7uQbzYdVZfiqllOeJDtNdTJHlqOfgWSwrznubCx67n6Lz9xBqbkyGcMs24VgEhgJF5MmOcAqleXM8bW5YdIjUcvNalmJY1kljjI001trKr6GCDrXkm4mYFwbR96bqtC4ecscsbJE7hXEKZaC+xuPRxj2AVlSp0D4i4QoOJ4SzwtIgi57kyRPcwrrhvCKQAOUK9RsKNf8AUy14G1vwcg81IawQwHXmrvDsyiNBED9whlNrdAnTexibFa1OlGlFRisIYk2TmlI/2SNMW911AcUIKTKkAFKiEOP7JjCB9lCahIMAnM1QhNiGV9+y61fhHkhCT7Aho1KChCkAqZuhCSAc1KhCQCPShCEwEagoQgBrduwT3/CfNCEwOB+Jv+n9FIZqUIQBXcb/AOif93yP6D0XnlP/ANP/AMoQsfqBzlyWVc2/2qd+Hhcf6v1QhYv9rCH3FjjvjCtOGfCEIXoen/0zq+SwQ3QoQr4DmaHt9QuD9EIQu4DmIchCa5Bit0KYEIQMaUIQm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75" name="Picture 3" descr="E:\Documents\Karime\2022\Academic year_2022-2023\Biodiversity of Plants and Animals\index2.jpg"/>
          <p:cNvPicPr>
            <a:picLocks noChangeAspect="1" noChangeArrowheads="1"/>
          </p:cNvPicPr>
          <p:nvPr/>
        </p:nvPicPr>
        <p:blipFill>
          <a:blip r:embed="rId2" cstate="print"/>
          <a:srcRect/>
          <a:stretch>
            <a:fillRect/>
          </a:stretch>
        </p:blipFill>
        <p:spPr bwMode="auto">
          <a:xfrm>
            <a:off x="2166937" y="4552950"/>
            <a:ext cx="2883712" cy="2160000"/>
          </a:xfrm>
          <a:prstGeom prst="rect">
            <a:avLst/>
          </a:prstGeom>
          <a:noFill/>
        </p:spPr>
      </p:pic>
      <p:pic>
        <p:nvPicPr>
          <p:cNvPr id="28676" name="Picture 4" descr="E:\Documents\Karime\2022\Academic year_2022-2023\Biodiversity of Plants and Animals\algae1.jpg"/>
          <p:cNvPicPr>
            <a:picLocks noChangeAspect="1" noChangeArrowheads="1"/>
          </p:cNvPicPr>
          <p:nvPr/>
        </p:nvPicPr>
        <p:blipFill>
          <a:blip r:embed="rId3" cstate="print"/>
          <a:srcRect/>
          <a:stretch>
            <a:fillRect/>
          </a:stretch>
        </p:blipFill>
        <p:spPr bwMode="auto">
          <a:xfrm>
            <a:off x="6086474" y="4529775"/>
            <a:ext cx="3313274" cy="216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552449" y="581026"/>
            <a:ext cx="10553701" cy="6086474"/>
          </a:xfrm>
          <a:prstGeom prst="rect">
            <a:avLst/>
          </a:prstGeom>
        </p:spPr>
        <p:txBody>
          <a:bodyPr>
            <a:noAutofit/>
          </a:bodyPr>
          <a:lstStyle/>
          <a:p>
            <a:pPr marL="228600" marR="0" lvl="0" indent="-22860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All blue-green algae possess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photosynthetic pigments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located in lamellar structures that appear to be flattened vesicles. These structures are similar to the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chromatophores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of the photosynthetic bacteria. Like the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chromatophores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they are not contained within chloroplasts. The cells contain a number of pigments including chlorophyll, carotene,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phycocyanin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phycoerythrin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228600" marR="0" lvl="0" indent="-228600" algn="just" defTabSz="914400" rtl="0" eaLnBrk="1" fontAlgn="auto" latinLnBrk="0" hangingPunct="1">
              <a:spcBef>
                <a:spcPts val="0"/>
              </a:spcBef>
              <a:spcAft>
                <a:spcPts val="0"/>
              </a:spcAft>
              <a:buClrTx/>
              <a:buSzTx/>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Cyanophyta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are characterized by the </a:t>
            </a:r>
          </a:p>
          <a:p>
            <a:pPr marL="228600" marR="0" lvl="0" indent="-228600" algn="just"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complete absence of sexual reproduction; </a:t>
            </a:r>
          </a:p>
          <a:p>
            <a:pPr marL="228600" marR="0" lvl="0" indent="-228600" algn="just"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no sexual organs and no motile reproductive </a:t>
            </a:r>
          </a:p>
          <a:p>
            <a:pPr marL="228600" marR="0" lvl="0" indent="-228600" algn="just"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bodies have been observed. Propagation </a:t>
            </a:r>
          </a:p>
          <a:p>
            <a:pPr marL="228600" marR="0" lvl="0" indent="-228600" algn="just"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takes place by simple division, by spores </a:t>
            </a:r>
          </a:p>
          <a:p>
            <a:pPr marL="228600" marR="0" lvl="0" indent="-228600" algn="just"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akinetes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endospores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and exospores) or </a:t>
            </a:r>
          </a:p>
          <a:p>
            <a:pPr marL="228600" marR="0" lvl="0" indent="-228600" algn="just"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else by fragmentation (fission). </a:t>
            </a:r>
          </a:p>
          <a:p>
            <a:pPr marL="228600" marR="0" lvl="0" indent="-228600" algn="just"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multiplication of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unicelluar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and </a:t>
            </a:r>
          </a:p>
          <a:p>
            <a:pPr marL="228600" marR="0" lvl="0" indent="-228600" algn="just"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colonial forms is brought about mainly by simple </a:t>
            </a:r>
          </a:p>
          <a:p>
            <a:pPr marL="228600" marR="0" lvl="0" indent="-228600" algn="just" defTabSz="914400" rtl="0" eaLnBrk="1" fontAlgn="auto" latinLnBrk="0" hangingPunct="1">
              <a:spcBef>
                <a:spcPts val="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cell division. </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https://www.sepro.com/migrations/blog_images/blue-green-algae-cyanobacteria.png"/>
          <p:cNvPicPr>
            <a:picLocks noChangeAspect="1" noChangeArrowheads="1"/>
          </p:cNvPicPr>
          <p:nvPr/>
        </p:nvPicPr>
        <p:blipFill>
          <a:blip r:embed="rId2" cstate="print">
            <a:lum bright="10000"/>
          </a:blip>
          <a:srcRect/>
          <a:stretch>
            <a:fillRect/>
          </a:stretch>
        </p:blipFill>
        <p:spPr bwMode="auto">
          <a:xfrm>
            <a:off x="7032625" y="2838450"/>
            <a:ext cx="5002724" cy="367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5413" y="697659"/>
            <a:ext cx="10657184" cy="1692771"/>
          </a:xfrm>
          <a:prstGeom prst="rect">
            <a:avLst/>
          </a:prstGeom>
        </p:spPr>
        <p:txBody>
          <a:bodyPr wrap="square">
            <a:spAutoFit/>
          </a:bodyPr>
          <a:lstStyle/>
          <a:p>
            <a:pPr marR="5588" indent="0"/>
            <a:r>
              <a:rPr lang="en-US" sz="3200" b="1" dirty="0" smtClean="0">
                <a:solidFill>
                  <a:schemeClr val="accent2"/>
                </a:solidFill>
              </a:rPr>
              <a:t>Classification of algae</a:t>
            </a:r>
          </a:p>
          <a:p>
            <a:pPr marR="437388" indent="357188" algn="just"/>
            <a:r>
              <a:rPr lang="en-US" sz="2400" dirty="0" smtClean="0"/>
              <a:t>One of the best known algal classification was proposed by </a:t>
            </a:r>
            <a:r>
              <a:rPr lang="en-US" sz="2400" b="1" dirty="0" smtClean="0"/>
              <a:t>Fritsch</a:t>
            </a:r>
            <a:r>
              <a:rPr lang="en-US" sz="2400" dirty="0" smtClean="0"/>
              <a:t> who divided them into 11 classes (1945). Classification is based on pigments, flagella and reserve food material. Eleven classes proposed by Fritsch are as follows:</a:t>
            </a:r>
            <a:endParaRPr lang="en-US" sz="24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888701315"/>
              </p:ext>
            </p:extLst>
          </p:nvPr>
        </p:nvGraphicFramePr>
        <p:xfrm>
          <a:off x="815413" y="2420888"/>
          <a:ext cx="10657184" cy="3108960"/>
        </p:xfrm>
        <a:graphic>
          <a:graphicData uri="http://schemas.openxmlformats.org/drawingml/2006/table">
            <a:tbl>
              <a:tblPr firstRow="1" bandRow="1">
                <a:tableStyleId>{5C22544A-7EE6-4342-B048-85BDC9FD1C3A}</a:tableStyleId>
              </a:tblPr>
              <a:tblGrid>
                <a:gridCol w="5328592"/>
                <a:gridCol w="5328592"/>
              </a:tblGrid>
              <a:tr h="144016">
                <a:tc>
                  <a:txBody>
                    <a:bodyPr/>
                    <a:lstStyle/>
                    <a:p>
                      <a:endParaRPr lang="ru-RU" dirty="0"/>
                    </a:p>
                  </a:txBody>
                  <a:tcPr marL="121920" marR="121920">
                    <a:noFill/>
                  </a:tcPr>
                </a:tc>
                <a:tc>
                  <a:txBody>
                    <a:bodyPr/>
                    <a:lstStyle/>
                    <a:p>
                      <a:endParaRPr lang="ru-RU" dirty="0"/>
                    </a:p>
                  </a:txBody>
                  <a:tcPr marL="121920" marR="121920">
                    <a:noFill/>
                  </a:tcPr>
                </a:tc>
              </a:tr>
              <a:tr h="370840">
                <a:tc>
                  <a:txBody>
                    <a:bodyPr/>
                    <a:lstStyle/>
                    <a:p>
                      <a:r>
                        <a:rPr lang="en-US" sz="2400" b="0" kern="1200" baseline="0" dirty="0" smtClean="0">
                          <a:solidFill>
                            <a:schemeClr val="dk1"/>
                          </a:solidFill>
                          <a:latin typeface="+mn-lt"/>
                          <a:ea typeface="+mn-ea"/>
                          <a:cs typeface="+mn-cs"/>
                        </a:rPr>
                        <a:t>1. </a:t>
                      </a:r>
                      <a:r>
                        <a:rPr lang="en-US" sz="2400" b="0" kern="1200" baseline="0" dirty="0" err="1" smtClean="0">
                          <a:solidFill>
                            <a:schemeClr val="dk1"/>
                          </a:solidFill>
                          <a:latin typeface="+mn-lt"/>
                          <a:ea typeface="+mn-ea"/>
                          <a:cs typeface="+mn-cs"/>
                        </a:rPr>
                        <a:t>Chlorophyceae</a:t>
                      </a:r>
                      <a:endParaRPr lang="ru-RU" sz="2400" b="0" dirty="0"/>
                    </a:p>
                  </a:txBody>
                  <a:tcPr marL="121920" marR="121920"/>
                </a:tc>
                <a:tc>
                  <a:txBody>
                    <a:bodyPr/>
                    <a:lstStyle/>
                    <a:p>
                      <a:r>
                        <a:rPr lang="en-US" sz="2400" b="0" kern="1200" baseline="0" dirty="0" smtClean="0">
                          <a:solidFill>
                            <a:schemeClr val="dk1"/>
                          </a:solidFill>
                          <a:latin typeface="+mn-lt"/>
                          <a:ea typeface="+mn-ea"/>
                          <a:cs typeface="+mn-cs"/>
                        </a:rPr>
                        <a:t>6. </a:t>
                      </a:r>
                      <a:r>
                        <a:rPr lang="en-US" sz="2400" b="0" kern="1200" baseline="0" dirty="0" err="1" smtClean="0">
                          <a:solidFill>
                            <a:schemeClr val="dk1"/>
                          </a:solidFill>
                          <a:latin typeface="+mn-lt"/>
                          <a:ea typeface="+mn-ea"/>
                          <a:cs typeface="+mn-cs"/>
                        </a:rPr>
                        <a:t>Dinophyceae</a:t>
                      </a:r>
                      <a:endParaRPr lang="ru-RU" sz="2400" b="0" dirty="0"/>
                    </a:p>
                  </a:txBody>
                  <a:tcPr marL="121920" marR="121920"/>
                </a:tc>
              </a:tr>
              <a:tr h="370840">
                <a:tc>
                  <a:txBody>
                    <a:bodyPr/>
                    <a:lstStyle/>
                    <a:p>
                      <a:r>
                        <a:rPr lang="en-US" sz="2400" b="0" kern="1200" baseline="0" dirty="0" smtClean="0">
                          <a:solidFill>
                            <a:schemeClr val="dk1"/>
                          </a:solidFill>
                          <a:latin typeface="+mn-lt"/>
                          <a:ea typeface="+mn-ea"/>
                          <a:cs typeface="+mn-cs"/>
                        </a:rPr>
                        <a:t>2. </a:t>
                      </a:r>
                      <a:r>
                        <a:rPr lang="en-US" sz="2400" b="0" kern="1200" baseline="0" dirty="0" err="1" smtClean="0">
                          <a:solidFill>
                            <a:schemeClr val="dk1"/>
                          </a:solidFill>
                          <a:latin typeface="+mn-lt"/>
                          <a:ea typeface="+mn-ea"/>
                          <a:cs typeface="+mn-cs"/>
                        </a:rPr>
                        <a:t>Xanthophyceae</a:t>
                      </a:r>
                      <a:endParaRPr lang="ru-RU" sz="2400" b="0" dirty="0"/>
                    </a:p>
                  </a:txBody>
                  <a:tcPr marL="121920" marR="121920"/>
                </a:tc>
                <a:tc>
                  <a:txBody>
                    <a:bodyPr/>
                    <a:lstStyle/>
                    <a:p>
                      <a:r>
                        <a:rPr lang="en-US" sz="2400" b="0" kern="1200" baseline="0" dirty="0" smtClean="0">
                          <a:solidFill>
                            <a:schemeClr val="dk1"/>
                          </a:solidFill>
                          <a:latin typeface="+mn-lt"/>
                          <a:ea typeface="+mn-ea"/>
                          <a:cs typeface="+mn-cs"/>
                        </a:rPr>
                        <a:t>7. </a:t>
                      </a:r>
                      <a:r>
                        <a:rPr lang="en-US" sz="2400" b="0" kern="1200" baseline="0" dirty="0" err="1" smtClean="0">
                          <a:solidFill>
                            <a:schemeClr val="dk1"/>
                          </a:solidFill>
                          <a:latin typeface="+mn-lt"/>
                          <a:ea typeface="+mn-ea"/>
                          <a:cs typeface="+mn-cs"/>
                        </a:rPr>
                        <a:t>Chloromonadineae</a:t>
                      </a:r>
                      <a:endParaRPr lang="ru-RU" sz="2400" b="0" dirty="0"/>
                    </a:p>
                  </a:txBody>
                  <a:tcPr marL="121920" marR="121920"/>
                </a:tc>
              </a:tr>
              <a:tr h="370840">
                <a:tc>
                  <a:txBody>
                    <a:bodyPr/>
                    <a:lstStyle/>
                    <a:p>
                      <a:r>
                        <a:rPr lang="en-US" sz="2400" b="0" kern="1200" baseline="0" dirty="0" smtClean="0">
                          <a:solidFill>
                            <a:schemeClr val="dk1"/>
                          </a:solidFill>
                          <a:latin typeface="+mn-lt"/>
                          <a:ea typeface="+mn-ea"/>
                          <a:cs typeface="+mn-cs"/>
                        </a:rPr>
                        <a:t>3. </a:t>
                      </a:r>
                      <a:r>
                        <a:rPr lang="en-US" sz="2400" b="0" kern="1200" baseline="0" dirty="0" err="1" smtClean="0">
                          <a:solidFill>
                            <a:schemeClr val="dk1"/>
                          </a:solidFill>
                          <a:latin typeface="+mn-lt"/>
                          <a:ea typeface="+mn-ea"/>
                          <a:cs typeface="+mn-cs"/>
                        </a:rPr>
                        <a:t>Chrysophyceae</a:t>
                      </a:r>
                      <a:endParaRPr lang="ru-RU" sz="2400" b="0" dirty="0"/>
                    </a:p>
                  </a:txBody>
                  <a:tcPr marL="121920" marR="121920"/>
                </a:tc>
                <a:tc>
                  <a:txBody>
                    <a:bodyPr/>
                    <a:lstStyle/>
                    <a:p>
                      <a:r>
                        <a:rPr lang="en-US" sz="2400" b="0" kern="1200" baseline="0" dirty="0" smtClean="0">
                          <a:solidFill>
                            <a:schemeClr val="dk1"/>
                          </a:solidFill>
                          <a:latin typeface="+mn-lt"/>
                          <a:ea typeface="+mn-ea"/>
                          <a:cs typeface="+mn-cs"/>
                        </a:rPr>
                        <a:t>8. </a:t>
                      </a:r>
                      <a:r>
                        <a:rPr lang="en-US" sz="2400" b="0" kern="1200" baseline="0" dirty="0" err="1" smtClean="0">
                          <a:solidFill>
                            <a:schemeClr val="dk1"/>
                          </a:solidFill>
                          <a:latin typeface="+mn-lt"/>
                          <a:ea typeface="+mn-ea"/>
                          <a:cs typeface="+mn-cs"/>
                        </a:rPr>
                        <a:t>Euglenineae</a:t>
                      </a:r>
                      <a:endParaRPr lang="ru-RU" sz="2400" b="0" dirty="0"/>
                    </a:p>
                  </a:txBody>
                  <a:tcPr marL="121920" marR="121920"/>
                </a:tc>
              </a:tr>
              <a:tr h="370840">
                <a:tc>
                  <a:txBody>
                    <a:bodyPr/>
                    <a:lstStyle/>
                    <a:p>
                      <a:r>
                        <a:rPr lang="en-US" sz="2400" b="0" kern="1200" baseline="0" dirty="0" smtClean="0">
                          <a:solidFill>
                            <a:schemeClr val="dk1"/>
                          </a:solidFill>
                          <a:latin typeface="+mn-lt"/>
                          <a:ea typeface="+mn-ea"/>
                          <a:cs typeface="+mn-cs"/>
                        </a:rPr>
                        <a:t>4. </a:t>
                      </a:r>
                      <a:r>
                        <a:rPr lang="en-US" sz="2400" b="0" kern="1200" baseline="0" dirty="0" err="1" smtClean="0">
                          <a:solidFill>
                            <a:schemeClr val="dk1"/>
                          </a:solidFill>
                          <a:latin typeface="+mn-lt"/>
                          <a:ea typeface="+mn-ea"/>
                          <a:cs typeface="+mn-cs"/>
                        </a:rPr>
                        <a:t>Bacillariophyceae</a:t>
                      </a:r>
                      <a:endParaRPr lang="ru-RU" sz="2400" b="0" dirty="0"/>
                    </a:p>
                  </a:txBody>
                  <a:tcPr marL="121920" marR="121920"/>
                </a:tc>
                <a:tc>
                  <a:txBody>
                    <a:bodyPr/>
                    <a:lstStyle/>
                    <a:p>
                      <a:r>
                        <a:rPr lang="en-US" sz="2400" b="0" kern="1200" baseline="0" dirty="0" smtClean="0">
                          <a:solidFill>
                            <a:schemeClr val="dk1"/>
                          </a:solidFill>
                          <a:latin typeface="+mn-lt"/>
                          <a:ea typeface="+mn-ea"/>
                          <a:cs typeface="+mn-cs"/>
                        </a:rPr>
                        <a:t>9. </a:t>
                      </a:r>
                      <a:r>
                        <a:rPr lang="en-US" sz="2400" b="0" kern="1200" baseline="0" dirty="0" err="1" smtClean="0">
                          <a:solidFill>
                            <a:schemeClr val="dk1"/>
                          </a:solidFill>
                          <a:latin typeface="+mn-lt"/>
                          <a:ea typeface="+mn-ea"/>
                          <a:cs typeface="+mn-cs"/>
                        </a:rPr>
                        <a:t>Phaeophyceae</a:t>
                      </a:r>
                      <a:endParaRPr lang="ru-RU" sz="2400" b="0" dirty="0"/>
                    </a:p>
                  </a:txBody>
                  <a:tcPr marL="121920" marR="121920"/>
                </a:tc>
              </a:tr>
              <a:tr h="370840">
                <a:tc>
                  <a:txBody>
                    <a:bodyPr/>
                    <a:lstStyle/>
                    <a:p>
                      <a:r>
                        <a:rPr lang="en-US" sz="2400" b="0" kern="1200" baseline="0" dirty="0" smtClean="0">
                          <a:solidFill>
                            <a:schemeClr val="dk1"/>
                          </a:solidFill>
                          <a:latin typeface="+mn-lt"/>
                          <a:ea typeface="+mn-ea"/>
                          <a:cs typeface="+mn-cs"/>
                        </a:rPr>
                        <a:t>5. </a:t>
                      </a:r>
                      <a:r>
                        <a:rPr lang="en-US" sz="2400" b="0" kern="1200" baseline="0" dirty="0" err="1" smtClean="0">
                          <a:solidFill>
                            <a:schemeClr val="dk1"/>
                          </a:solidFill>
                          <a:latin typeface="+mn-lt"/>
                          <a:ea typeface="+mn-ea"/>
                          <a:cs typeface="+mn-cs"/>
                        </a:rPr>
                        <a:t>Cryptophyceae</a:t>
                      </a:r>
                      <a:endParaRPr lang="ru-RU" sz="2400" b="0" dirty="0"/>
                    </a:p>
                  </a:txBody>
                  <a:tcPr marL="121920" marR="121920"/>
                </a:tc>
                <a:tc>
                  <a:txBody>
                    <a:bodyPr/>
                    <a:lstStyle/>
                    <a:p>
                      <a:r>
                        <a:rPr lang="en-US" sz="2400" b="0" kern="1200" baseline="0" dirty="0" smtClean="0">
                          <a:solidFill>
                            <a:schemeClr val="dk1"/>
                          </a:solidFill>
                          <a:latin typeface="+mn-lt"/>
                          <a:ea typeface="+mn-ea"/>
                          <a:cs typeface="+mn-cs"/>
                        </a:rPr>
                        <a:t>10. </a:t>
                      </a:r>
                      <a:r>
                        <a:rPr lang="en-US" sz="2400" b="0" kern="1200" baseline="0" dirty="0" err="1" smtClean="0">
                          <a:solidFill>
                            <a:schemeClr val="dk1"/>
                          </a:solidFill>
                          <a:latin typeface="+mn-lt"/>
                          <a:ea typeface="+mn-ea"/>
                          <a:cs typeface="+mn-cs"/>
                        </a:rPr>
                        <a:t>Rhodophyceae</a:t>
                      </a:r>
                      <a:endParaRPr lang="ru-RU" sz="2400" b="0" dirty="0"/>
                    </a:p>
                  </a:txBody>
                  <a:tcPr marL="121920" marR="121920"/>
                </a:tc>
              </a:tr>
              <a:tr h="370840">
                <a:tc>
                  <a:txBody>
                    <a:bodyPr/>
                    <a:lstStyle/>
                    <a:p>
                      <a:endParaRPr lang="ru-RU" sz="2400" b="0"/>
                    </a:p>
                  </a:txBody>
                  <a:tcPr marL="121920" marR="121920"/>
                </a:tc>
                <a:tc>
                  <a:txBody>
                    <a:bodyPr/>
                    <a:lstStyle/>
                    <a:p>
                      <a:r>
                        <a:rPr lang="en-US" sz="2400" b="0" kern="1200" baseline="0" dirty="0" smtClean="0">
                          <a:solidFill>
                            <a:schemeClr val="dk1"/>
                          </a:solidFill>
                          <a:latin typeface="+mn-lt"/>
                          <a:ea typeface="+mn-ea"/>
                          <a:cs typeface="+mn-cs"/>
                        </a:rPr>
                        <a:t>11. </a:t>
                      </a:r>
                      <a:r>
                        <a:rPr lang="en-US" sz="2400" b="0" kern="1200" baseline="0" dirty="0" err="1" smtClean="0">
                          <a:solidFill>
                            <a:schemeClr val="dk1"/>
                          </a:solidFill>
                          <a:latin typeface="+mn-lt"/>
                          <a:ea typeface="+mn-ea"/>
                          <a:cs typeface="+mn-cs"/>
                        </a:rPr>
                        <a:t>Myxophyceae</a:t>
                      </a:r>
                      <a:endParaRPr lang="ru-RU" sz="2400" b="0" dirty="0"/>
                    </a:p>
                  </a:txBody>
                  <a:tcPr marL="121920" marR="12192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637" y="1020763"/>
            <a:ext cx="10515600" cy="4351338"/>
          </a:xfrm>
        </p:spPr>
        <p:txBody>
          <a:bodyPr>
            <a:noAutofit/>
          </a:bodyPr>
          <a:lstStyle/>
          <a:p>
            <a:pPr marL="0" indent="0" algn="just">
              <a:lnSpc>
                <a:spcPct val="100000"/>
              </a:lnSpc>
              <a:spcBef>
                <a:spcPts val="0"/>
              </a:spcBef>
              <a:buNone/>
            </a:pPr>
            <a:r>
              <a:rPr lang="en-US" sz="2400" dirty="0" smtClean="0"/>
              <a:t>There is three main Algae classes</a:t>
            </a:r>
            <a:r>
              <a:rPr lang="en-US" dirty="0" smtClean="0"/>
              <a:t>:</a:t>
            </a:r>
          </a:p>
          <a:p>
            <a:pPr marL="0" indent="0" algn="just">
              <a:lnSpc>
                <a:spcPct val="100000"/>
              </a:lnSpc>
              <a:spcBef>
                <a:spcPts val="0"/>
              </a:spcBef>
              <a:buNone/>
            </a:pPr>
            <a:endParaRPr lang="en-US" sz="1100" b="1" i="1" dirty="0" smtClean="0"/>
          </a:p>
          <a:p>
            <a:pPr marL="0" indent="0" algn="just">
              <a:lnSpc>
                <a:spcPct val="100000"/>
              </a:lnSpc>
              <a:spcBef>
                <a:spcPts val="0"/>
              </a:spcBef>
              <a:buNone/>
            </a:pPr>
            <a:r>
              <a:rPr lang="en-US" sz="2400" b="1" i="1" dirty="0" err="1" smtClean="0"/>
              <a:t>Chlorophyceae</a:t>
            </a:r>
            <a:r>
              <a:rPr lang="en-US" sz="2400" dirty="0" smtClean="0"/>
              <a:t> – These are called green algae, due to the presence of pigments </a:t>
            </a:r>
            <a:r>
              <a:rPr lang="en-US" sz="2400" b="1" dirty="0" smtClean="0"/>
              <a:t>chlorophyll a </a:t>
            </a:r>
            <a:r>
              <a:rPr lang="en-US" sz="2400" dirty="0" smtClean="0"/>
              <a:t>and</a:t>
            </a:r>
            <a:r>
              <a:rPr lang="en-US" sz="2400" b="1" dirty="0" smtClean="0"/>
              <a:t> b</a:t>
            </a:r>
            <a:r>
              <a:rPr lang="en-US" sz="2400" dirty="0" smtClean="0"/>
              <a:t>. Examples are </a:t>
            </a:r>
            <a:r>
              <a:rPr lang="en-US" sz="2400" i="1" dirty="0" err="1" smtClean="0"/>
              <a:t>Chlamydomonas</a:t>
            </a:r>
            <a:r>
              <a:rPr lang="en-US" sz="2400" i="1" dirty="0" smtClean="0"/>
              <a:t>, Spirogyra, </a:t>
            </a:r>
            <a:r>
              <a:rPr lang="en-US" sz="2400" dirty="0" smtClean="0"/>
              <a:t>and </a:t>
            </a:r>
            <a:r>
              <a:rPr lang="en-US" sz="2400" i="1" dirty="0" err="1" smtClean="0"/>
              <a:t>Chara</a:t>
            </a:r>
            <a:r>
              <a:rPr lang="en-US" dirty="0" smtClean="0"/>
              <a:t>.</a:t>
            </a:r>
          </a:p>
          <a:p>
            <a:pPr marL="0" indent="0" algn="just">
              <a:lnSpc>
                <a:spcPct val="100000"/>
              </a:lnSpc>
              <a:spcBef>
                <a:spcPts val="0"/>
              </a:spcBef>
              <a:buNone/>
            </a:pPr>
            <a:endParaRPr lang="en-US" sz="1100" b="1" i="1" dirty="0" smtClean="0"/>
          </a:p>
          <a:p>
            <a:pPr marL="0" indent="0" algn="just">
              <a:lnSpc>
                <a:spcPct val="100000"/>
              </a:lnSpc>
              <a:spcBef>
                <a:spcPts val="0"/>
              </a:spcBef>
              <a:buNone/>
            </a:pPr>
            <a:r>
              <a:rPr lang="en-US" sz="2400" b="1" i="1" dirty="0" err="1" smtClean="0"/>
              <a:t>Phaeophyceae</a:t>
            </a:r>
            <a:r>
              <a:rPr lang="en-US" sz="2400" dirty="0" smtClean="0"/>
              <a:t> – Also called as brown algae, they are predominantly marine. They have </a:t>
            </a:r>
            <a:r>
              <a:rPr lang="en-US" sz="2400" b="1" dirty="0" smtClean="0"/>
              <a:t>chlorophyll a, c, carotenoids</a:t>
            </a:r>
            <a:r>
              <a:rPr lang="en-US" sz="2400" dirty="0" smtClean="0"/>
              <a:t> and </a:t>
            </a:r>
            <a:r>
              <a:rPr lang="en-US" sz="2400" b="1" dirty="0" smtClean="0"/>
              <a:t>xanthophyll pigments</a:t>
            </a:r>
            <a:r>
              <a:rPr lang="en-US" sz="2400" dirty="0" smtClean="0"/>
              <a:t>. Examples are </a:t>
            </a:r>
            <a:r>
              <a:rPr lang="en-US" sz="2400" i="1" dirty="0" err="1" smtClean="0"/>
              <a:t>Dictyota</a:t>
            </a:r>
            <a:r>
              <a:rPr lang="en-US" sz="2400" i="1" dirty="0" smtClean="0"/>
              <a:t>, </a:t>
            </a:r>
            <a:r>
              <a:rPr lang="en-US" sz="2400" i="1" dirty="0" err="1" smtClean="0"/>
              <a:t>Laminaria</a:t>
            </a:r>
            <a:r>
              <a:rPr lang="en-US" sz="2400" i="1" dirty="0" smtClean="0"/>
              <a:t>, </a:t>
            </a:r>
            <a:r>
              <a:rPr lang="en-US" sz="2400" dirty="0" smtClean="0"/>
              <a:t>and </a:t>
            </a:r>
            <a:r>
              <a:rPr lang="en-US" sz="2400" i="1" dirty="0" err="1" smtClean="0"/>
              <a:t>Sargassum</a:t>
            </a:r>
            <a:r>
              <a:rPr lang="en-US" sz="2400" i="1" dirty="0" smtClean="0"/>
              <a:t>.</a:t>
            </a:r>
          </a:p>
          <a:p>
            <a:pPr marL="0" indent="0" algn="just">
              <a:lnSpc>
                <a:spcPct val="100000"/>
              </a:lnSpc>
              <a:spcBef>
                <a:spcPts val="0"/>
              </a:spcBef>
              <a:buNone/>
            </a:pPr>
            <a:endParaRPr lang="en-US" sz="1000" b="1" i="1" dirty="0" smtClean="0"/>
          </a:p>
          <a:p>
            <a:pPr marL="0" indent="0" algn="just">
              <a:lnSpc>
                <a:spcPct val="100000"/>
              </a:lnSpc>
              <a:spcBef>
                <a:spcPts val="0"/>
              </a:spcBef>
              <a:buNone/>
            </a:pPr>
            <a:r>
              <a:rPr lang="en-US" sz="2400" b="1" i="1" dirty="0" err="1" smtClean="0"/>
              <a:t>Rhodophyceae</a:t>
            </a:r>
            <a:r>
              <a:rPr lang="en-US" sz="2400" b="1" i="1" dirty="0" smtClean="0"/>
              <a:t> </a:t>
            </a:r>
            <a:r>
              <a:rPr lang="en-US" sz="2400" i="1" dirty="0" smtClean="0"/>
              <a:t>– </a:t>
            </a:r>
            <a:r>
              <a:rPr lang="en-US" sz="2400" dirty="0" smtClean="0"/>
              <a:t>They are the red algae because of the presence of the </a:t>
            </a:r>
            <a:r>
              <a:rPr lang="en-US" sz="2400" b="1" dirty="0" smtClean="0"/>
              <a:t>red</a:t>
            </a:r>
            <a:r>
              <a:rPr lang="en-US" sz="2400" dirty="0" smtClean="0"/>
              <a:t> </a:t>
            </a:r>
            <a:r>
              <a:rPr lang="en-US" sz="2400" b="1" dirty="0" smtClean="0"/>
              <a:t>pigment, r-</a:t>
            </a:r>
            <a:r>
              <a:rPr lang="en-US" sz="2400" b="1" dirty="0" err="1" smtClean="0"/>
              <a:t>phycoerythrin</a:t>
            </a:r>
            <a:r>
              <a:rPr lang="en-US" sz="2400" dirty="0" smtClean="0"/>
              <a:t>. Examples are </a:t>
            </a:r>
            <a:r>
              <a:rPr lang="en-US" sz="2400" i="1" dirty="0" err="1" smtClean="0"/>
              <a:t>Porphyra</a:t>
            </a:r>
            <a:r>
              <a:rPr lang="en-US" sz="2400" i="1" dirty="0" smtClean="0"/>
              <a:t>, </a:t>
            </a:r>
            <a:r>
              <a:rPr lang="en-US" sz="2400" i="1" dirty="0" err="1" smtClean="0"/>
              <a:t>Gracilaria</a:t>
            </a:r>
            <a:r>
              <a:rPr lang="en-US" sz="2400" dirty="0" smtClean="0"/>
              <a:t>, and </a:t>
            </a:r>
            <a:r>
              <a:rPr lang="en-US" sz="2400" i="1" dirty="0" err="1" smtClean="0"/>
              <a:t>Gelidium</a:t>
            </a:r>
            <a:r>
              <a:rPr lang="en-US" sz="2400" i="1" dirty="0" smtClean="0"/>
              <a:t>.</a:t>
            </a:r>
          </a:p>
          <a:p>
            <a:endParaRPr lang="ru-RU" dirty="0"/>
          </a:p>
        </p:txBody>
      </p:sp>
    </p:spTree>
    <p:extLst>
      <p:ext uri="{BB962C8B-B14F-4D97-AF65-F5344CB8AC3E}">
        <p14:creationId xmlns:p14="http://schemas.microsoft.com/office/powerpoint/2010/main" xmlns="" val="212229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96925"/>
            <a:ext cx="10467975" cy="5018088"/>
          </a:xfrm>
        </p:spPr>
        <p:txBody>
          <a:bodyPr>
            <a:normAutofit/>
          </a:bodyPr>
          <a:lstStyle/>
          <a:p>
            <a:pPr marL="0" indent="0" algn="just">
              <a:lnSpc>
                <a:spcPct val="100000"/>
              </a:lnSpc>
              <a:spcBef>
                <a:spcPts val="0"/>
              </a:spcBef>
              <a:buNone/>
            </a:pPr>
            <a:r>
              <a:rPr lang="en-US" sz="3300" b="1" dirty="0" err="1" smtClean="0">
                <a:solidFill>
                  <a:schemeClr val="accent6">
                    <a:lumMod val="75000"/>
                  </a:schemeClr>
                </a:solidFill>
              </a:rPr>
              <a:t>Chlorophyta</a:t>
            </a:r>
            <a:endParaRPr lang="en-US" sz="3300" b="1" dirty="0" smtClean="0">
              <a:solidFill>
                <a:schemeClr val="accent6">
                  <a:lumMod val="75000"/>
                </a:schemeClr>
              </a:solidFill>
            </a:endParaRPr>
          </a:p>
          <a:p>
            <a:pPr marL="0" indent="0" algn="just">
              <a:lnSpc>
                <a:spcPct val="100000"/>
              </a:lnSpc>
              <a:spcBef>
                <a:spcPts val="0"/>
              </a:spcBef>
              <a:buNone/>
            </a:pPr>
            <a:endParaRPr lang="en-US" sz="1200" b="1" dirty="0">
              <a:solidFill>
                <a:schemeClr val="accent6">
                  <a:lumMod val="75000"/>
                </a:schemeClr>
              </a:solidFill>
            </a:endParaRPr>
          </a:p>
          <a:p>
            <a:pPr marL="0" indent="357188" algn="just">
              <a:lnSpc>
                <a:spcPct val="100000"/>
              </a:lnSpc>
              <a:spcBef>
                <a:spcPts val="0"/>
              </a:spcBef>
              <a:buNone/>
            </a:pPr>
            <a:r>
              <a:rPr lang="en-US" sz="2400" dirty="0" err="1"/>
              <a:t>Chlorophyta</a:t>
            </a:r>
            <a:r>
              <a:rPr lang="en-US" sz="2400" dirty="0"/>
              <a:t> is a division of green algae contain </a:t>
            </a:r>
            <a:r>
              <a:rPr lang="en-US" sz="2400" b="1" dirty="0"/>
              <a:t>chlorophylls a</a:t>
            </a:r>
            <a:r>
              <a:rPr lang="en-US" sz="2400" dirty="0"/>
              <a:t> and </a:t>
            </a:r>
            <a:r>
              <a:rPr lang="en-US" sz="2400" b="1" dirty="0"/>
              <a:t>b</a:t>
            </a:r>
            <a:r>
              <a:rPr lang="en-US" sz="2400" dirty="0"/>
              <a:t>, </a:t>
            </a:r>
            <a:r>
              <a:rPr lang="en-US" sz="2400" dirty="0" smtClean="0"/>
              <a:t>and </a:t>
            </a:r>
            <a:r>
              <a:rPr lang="en-US" sz="2400" b="1" dirty="0" smtClean="0"/>
              <a:t>store </a:t>
            </a:r>
            <a:r>
              <a:rPr lang="en-US" sz="2400" b="1" dirty="0"/>
              <a:t>food as starch in their plastids</a:t>
            </a:r>
            <a:r>
              <a:rPr lang="en-US" sz="2400" dirty="0" smtClean="0"/>
              <a:t>. There </a:t>
            </a:r>
            <a:r>
              <a:rPr lang="en-US" sz="2400" dirty="0"/>
              <a:t>are many different species </a:t>
            </a:r>
            <a:r>
              <a:rPr lang="en-US" sz="2400" dirty="0" smtClean="0"/>
              <a:t>belonging to </a:t>
            </a:r>
            <a:r>
              <a:rPr lang="en-US" sz="2400" dirty="0" err="1" smtClean="0"/>
              <a:t>Chlorophyta</a:t>
            </a:r>
            <a:r>
              <a:rPr lang="en-US" sz="2400" dirty="0" smtClean="0"/>
              <a:t>; some are unicellular, some are </a:t>
            </a:r>
            <a:r>
              <a:rPr lang="en-US" sz="2400" dirty="0" err="1" smtClean="0"/>
              <a:t>multicelluar</a:t>
            </a:r>
            <a:r>
              <a:rPr lang="en-US" sz="2400" dirty="0" smtClean="0"/>
              <a:t>. </a:t>
            </a:r>
          </a:p>
          <a:p>
            <a:pPr marL="0" indent="357188" algn="just">
              <a:lnSpc>
                <a:spcPct val="100000"/>
              </a:lnSpc>
              <a:spcBef>
                <a:spcPts val="0"/>
              </a:spcBef>
              <a:buNone/>
            </a:pPr>
            <a:r>
              <a:rPr lang="en-US" sz="2400" dirty="0" smtClean="0"/>
              <a:t>The genome structures within </a:t>
            </a:r>
            <a:r>
              <a:rPr lang="en-US" sz="2400" dirty="0" err="1" smtClean="0"/>
              <a:t>Chlorophyta</a:t>
            </a:r>
            <a:r>
              <a:rPr lang="en-US" sz="2400" dirty="0" smtClean="0"/>
              <a:t> are all different. However, there are some </a:t>
            </a:r>
            <a:r>
              <a:rPr lang="en-US" sz="2400" b="1" dirty="0" smtClean="0"/>
              <a:t>common characteristics </a:t>
            </a:r>
            <a:r>
              <a:rPr lang="en-US" sz="2400" dirty="0" smtClean="0"/>
              <a:t>across species. </a:t>
            </a:r>
            <a:r>
              <a:rPr lang="en-US" sz="2400" dirty="0" err="1" smtClean="0"/>
              <a:t>Chlorophyta</a:t>
            </a:r>
            <a:r>
              <a:rPr lang="en-US" sz="2400" dirty="0" smtClean="0"/>
              <a:t> </a:t>
            </a:r>
            <a:r>
              <a:rPr lang="en-US" sz="2400" b="1" dirty="0" smtClean="0"/>
              <a:t>inhabit</a:t>
            </a:r>
            <a:r>
              <a:rPr lang="en-US" sz="2400" dirty="0" smtClean="0"/>
              <a:t> freshwater, marine and terrestrial habitats. </a:t>
            </a:r>
          </a:p>
          <a:p>
            <a:pPr marL="0" indent="357188" algn="just">
              <a:lnSpc>
                <a:spcPct val="100000"/>
              </a:lnSpc>
              <a:spcBef>
                <a:spcPts val="0"/>
              </a:spcBef>
              <a:buNone/>
            </a:pPr>
            <a:r>
              <a:rPr lang="en-US" sz="2400" dirty="0" smtClean="0"/>
              <a:t>Conditions for survival include light, carbon, essential nutrients, water quality, temperature and tidal exposure. Certain intertidal species such as the </a:t>
            </a:r>
            <a:r>
              <a:rPr lang="en-US" sz="2400" i="1" dirty="0" err="1" smtClean="0"/>
              <a:t>Ulva</a:t>
            </a:r>
            <a:r>
              <a:rPr lang="en-US" sz="2400" dirty="0" smtClean="0"/>
              <a:t>, or sea lettuce, can tolerate a range of temperatures and survive drying at low tide. While most </a:t>
            </a:r>
            <a:r>
              <a:rPr lang="en-US" sz="2400" dirty="0" err="1" smtClean="0"/>
              <a:t>chlorophyta</a:t>
            </a:r>
            <a:r>
              <a:rPr lang="en-US" sz="2400" dirty="0" smtClean="0"/>
              <a:t> are aquatic.</a:t>
            </a:r>
          </a:p>
          <a:p>
            <a:pPr marL="0" indent="0" algn="just">
              <a:lnSpc>
                <a:spcPct val="100000"/>
              </a:lnSpc>
              <a:spcBef>
                <a:spcPts val="0"/>
              </a:spcBef>
              <a:buNone/>
            </a:pPr>
            <a:endParaRPr lang="ru-RU" dirty="0"/>
          </a:p>
        </p:txBody>
      </p:sp>
    </p:spTree>
    <p:extLst>
      <p:ext uri="{BB962C8B-B14F-4D97-AF65-F5344CB8AC3E}">
        <p14:creationId xmlns:p14="http://schemas.microsoft.com/office/powerpoint/2010/main" xmlns="" val="119481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lum contrast="10000"/>
          </a:blip>
          <a:stretch>
            <a:fillRect/>
          </a:stretch>
        </p:blipFill>
        <p:spPr>
          <a:xfrm>
            <a:off x="2876550" y="182562"/>
            <a:ext cx="6391275" cy="6561137"/>
          </a:xfrm>
          <a:prstGeom prst="rect">
            <a:avLst/>
          </a:prstGeom>
        </p:spPr>
      </p:pic>
    </p:spTree>
    <p:extLst>
      <p:ext uri="{BB962C8B-B14F-4D97-AF65-F5344CB8AC3E}">
        <p14:creationId xmlns:p14="http://schemas.microsoft.com/office/powerpoint/2010/main" xmlns="" val="355013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57225" y="2111375"/>
            <a:ext cx="11220450" cy="2308324"/>
          </a:xfrm>
          <a:prstGeom prst="rect">
            <a:avLst/>
          </a:prstGeom>
        </p:spPr>
        <p:txBody>
          <a:bodyPr wrap="square">
            <a:spAutoFit/>
          </a:bodyPr>
          <a:lstStyle/>
          <a:p>
            <a:pPr marL="0" indent="357188" algn="just">
              <a:lnSpc>
                <a:spcPct val="100000"/>
              </a:lnSpc>
              <a:spcBef>
                <a:spcPts val="0"/>
              </a:spcBef>
              <a:buNone/>
            </a:pPr>
            <a:r>
              <a:rPr lang="en-US" sz="2400" b="0" i="0" u="none" strike="noStrike" baseline="0" dirty="0" smtClean="0"/>
              <a:t>1 - Tend to grow well in summer, with abundant light and nutrients and high temperature</a:t>
            </a:r>
          </a:p>
          <a:p>
            <a:pPr marL="0" indent="357188" algn="just">
              <a:lnSpc>
                <a:spcPct val="100000"/>
              </a:lnSpc>
              <a:spcBef>
                <a:spcPts val="0"/>
              </a:spcBef>
              <a:buNone/>
            </a:pPr>
            <a:r>
              <a:rPr lang="en-US" sz="2400" b="0" i="0" u="none" strike="noStrike" baseline="0" dirty="0" smtClean="0"/>
              <a:t>2 - Some filamentous forms may be inedible</a:t>
            </a:r>
          </a:p>
          <a:p>
            <a:pPr marL="0" indent="357188" algn="just">
              <a:lnSpc>
                <a:spcPct val="100000"/>
              </a:lnSpc>
              <a:spcBef>
                <a:spcPts val="0"/>
              </a:spcBef>
              <a:buNone/>
            </a:pPr>
            <a:r>
              <a:rPr lang="en-US" sz="2400" b="0" i="0" u="none" strike="noStrike" baseline="0" dirty="0" smtClean="0"/>
              <a:t>3 - Flagella may reduce tendency to sink</a:t>
            </a:r>
          </a:p>
          <a:p>
            <a:pPr marL="0" indent="357188" algn="just">
              <a:lnSpc>
                <a:spcPct val="100000"/>
              </a:lnSpc>
              <a:spcBef>
                <a:spcPts val="0"/>
              </a:spcBef>
              <a:buNone/>
            </a:pPr>
            <a:r>
              <a:rPr lang="en-US" sz="2400" b="0" i="0" u="none" strike="noStrike" baseline="0" dirty="0" smtClean="0"/>
              <a:t>4 - Many shapes and sizes but planktonic </a:t>
            </a:r>
            <a:r>
              <a:rPr lang="en-US" sz="2400" b="0" i="0" u="none" strike="noStrike" baseline="0" dirty="0" err="1" smtClean="0"/>
              <a:t>Chlorophyta</a:t>
            </a:r>
            <a:r>
              <a:rPr lang="en-US" sz="2400" b="0" i="0" u="none" strike="noStrike" baseline="0" dirty="0" smtClean="0"/>
              <a:t> tend to share a</a:t>
            </a:r>
          </a:p>
          <a:p>
            <a:pPr marL="0" indent="357188" algn="just">
              <a:lnSpc>
                <a:spcPct val="100000"/>
              </a:lnSpc>
              <a:spcBef>
                <a:spcPts val="0"/>
              </a:spcBef>
              <a:buNone/>
            </a:pPr>
            <a:r>
              <a:rPr lang="en-US" sz="2400" b="0" i="0" u="none" strike="noStrike" baseline="0" dirty="0" smtClean="0"/>
              <a:t>characteristic: rapid growth potential</a:t>
            </a:r>
            <a:endParaRPr lang="ru-RU" sz="2400" dirty="0"/>
          </a:p>
        </p:txBody>
      </p:sp>
      <p:sp>
        <p:nvSpPr>
          <p:cNvPr id="3" name="Прямоугольник 2"/>
          <p:cNvSpPr/>
          <p:nvPr/>
        </p:nvSpPr>
        <p:spPr>
          <a:xfrm>
            <a:off x="1428750" y="1286659"/>
            <a:ext cx="5286375" cy="523220"/>
          </a:xfrm>
          <a:prstGeom prst="rect">
            <a:avLst/>
          </a:prstGeom>
        </p:spPr>
        <p:txBody>
          <a:bodyPr wrap="square">
            <a:spAutoFit/>
          </a:bodyPr>
          <a:lstStyle/>
          <a:p>
            <a:pPr lvl="0" indent="357188" algn="just"/>
            <a:r>
              <a:rPr lang="en-US" sz="2800" b="1" dirty="0" smtClean="0">
                <a:solidFill>
                  <a:srgbClr val="70AD47">
                    <a:lumMod val="75000"/>
                  </a:srgbClr>
                </a:solidFill>
              </a:rPr>
              <a:t>1- General characteristics</a:t>
            </a:r>
          </a:p>
        </p:txBody>
      </p:sp>
    </p:spTree>
    <p:extLst>
      <p:ext uri="{BB962C8B-B14F-4D97-AF65-F5344CB8AC3E}">
        <p14:creationId xmlns:p14="http://schemas.microsoft.com/office/powerpoint/2010/main" xmlns="" val="39724541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2346</Words>
  <Application>Microsoft Office PowerPoint</Application>
  <PresentationFormat>Произвольный</PresentationFormat>
  <Paragraphs>145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  Phaeophyceae - Brown Algae  </vt:lpstr>
      <vt:lpstr>Слайд 22</vt:lpstr>
      <vt:lpstr>Слайд 23</vt:lpstr>
      <vt:lpstr>Слайд 24</vt:lpstr>
      <vt:lpstr>Слайд 25</vt:lpstr>
      <vt:lpstr>Слайд 26</vt:lpstr>
      <vt:lpstr>Слайд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Абидкулова Каримэ</dc:creator>
  <cp:lastModifiedBy>ADM</cp:lastModifiedBy>
  <cp:revision>136</cp:revision>
  <dcterms:created xsi:type="dcterms:W3CDTF">2018-10-02T04:10:28Z</dcterms:created>
  <dcterms:modified xsi:type="dcterms:W3CDTF">2022-09-14T23:42:10Z</dcterms:modified>
</cp:coreProperties>
</file>